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313" r:id="rId2"/>
    <p:sldId id="316" r:id="rId3"/>
    <p:sldId id="318" r:id="rId4"/>
    <p:sldId id="319" r:id="rId5"/>
    <p:sldId id="320" r:id="rId6"/>
    <p:sldId id="321" r:id="rId7"/>
    <p:sldId id="322" r:id="rId8"/>
    <p:sldId id="326" r:id="rId9"/>
    <p:sldId id="323" r:id="rId10"/>
    <p:sldId id="324" r:id="rId11"/>
    <p:sldId id="325" r:id="rId12"/>
    <p:sldId id="327" r:id="rId13"/>
    <p:sldId id="328" r:id="rId14"/>
    <p:sldId id="329" r:id="rId15"/>
    <p:sldId id="330" r:id="rId16"/>
    <p:sldId id="331" r:id="rId17"/>
    <p:sldId id="332" r:id="rId18"/>
    <p:sldId id="333" r:id="rId19"/>
    <p:sldId id="334" r:id="rId20"/>
    <p:sldId id="335" r:id="rId21"/>
  </p:sldIdLst>
  <p:sldSz cx="9144000" cy="6858000" type="screen4x3"/>
  <p:notesSz cx="6858000" cy="9144000"/>
  <p:defaultTextStyle>
    <a:defPPr>
      <a:defRPr lang="he-IL"/>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79" autoAdjust="0"/>
    <p:restoredTop sz="94638" autoAdjust="0"/>
  </p:normalViewPr>
  <p:slideViewPr>
    <p:cSldViewPr>
      <p:cViewPr varScale="1">
        <p:scale>
          <a:sx n="54" d="100"/>
          <a:sy n="54" d="100"/>
        </p:scale>
        <p:origin x="-106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Ref idx="1001">
        <a:schemeClr val="bg2"/>
      </p:bgRef>
    </p:bg>
    <p:spTree>
      <p:nvGrpSpPr>
        <p:cNvPr id="1" name=""/>
        <p:cNvGrpSpPr/>
        <p:nvPr/>
      </p:nvGrpSpPr>
      <p:grpSpPr>
        <a:xfrm>
          <a:off x="0" y="0"/>
          <a:ext cx="0" cy="0"/>
          <a:chOff x="0" y="0"/>
          <a:chExt cx="0" cy="0"/>
        </a:xfrm>
      </p:grpSpPr>
      <p:sp>
        <p:nvSpPr>
          <p:cNvPr id="4" name="מלבן 19"/>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מלבן 20"/>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מלבן 21"/>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מלבן 23"/>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מלבן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מחבר ישר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2" name="מלבן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3" name="אליפסה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אליפסה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כותרת משנה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he-IL" smtClean="0"/>
              <a:t>לחץ כדי לערוך סגנון כותרת משנה של תבנית בסיס</a:t>
            </a:r>
            <a:endParaRPr lang="en-US"/>
          </a:p>
        </p:txBody>
      </p:sp>
      <p:sp>
        <p:nvSpPr>
          <p:cNvPr id="8" name="כותרת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he-IL" smtClean="0"/>
              <a:t>לחץ כדי לערוך סגנון כותרת של תבנית בסיס</a:t>
            </a:r>
            <a:endParaRPr lang="en-US"/>
          </a:p>
        </p:txBody>
      </p:sp>
      <p:sp>
        <p:nvSpPr>
          <p:cNvPr id="15" name="מציין מיקום של תאריך 27"/>
          <p:cNvSpPr>
            <a:spLocks noGrp="1"/>
          </p:cNvSpPr>
          <p:nvPr>
            <p:ph type="dt" sz="half" idx="10"/>
          </p:nvPr>
        </p:nvSpPr>
        <p:spPr/>
        <p:txBody>
          <a:bodyPr/>
          <a:lstStyle>
            <a:lvl1pPr>
              <a:defRPr/>
            </a:lvl1pPr>
          </a:lstStyle>
          <a:p>
            <a:pPr>
              <a:defRPr/>
            </a:pPr>
            <a:endParaRPr lang="en-US"/>
          </a:p>
        </p:txBody>
      </p:sp>
      <p:sp>
        <p:nvSpPr>
          <p:cNvPr id="16" name="מציין מיקום של כותרת תחתונה 16"/>
          <p:cNvSpPr>
            <a:spLocks noGrp="1"/>
          </p:cNvSpPr>
          <p:nvPr>
            <p:ph type="ftr" sz="quarter" idx="11"/>
          </p:nvPr>
        </p:nvSpPr>
        <p:spPr/>
        <p:txBody>
          <a:bodyPr/>
          <a:lstStyle>
            <a:lvl1pPr>
              <a:defRPr/>
            </a:lvl1pPr>
          </a:lstStyle>
          <a:p>
            <a:pPr>
              <a:defRPr/>
            </a:pPr>
            <a:endParaRPr lang="en-US"/>
          </a:p>
        </p:txBody>
      </p:sp>
      <p:sp>
        <p:nvSpPr>
          <p:cNvPr id="17" name="מציין מיקום של מספר שקופית 28"/>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4076A2B5-163C-42FB-A639-2934F02791B9}" type="slidenum">
              <a:rPr lang="he-IL"/>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bg>
      <p:bgRef idx="1001">
        <a:schemeClr val="bg2"/>
      </p:bgRef>
    </p:bg>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solidFill>
                  <a:schemeClr val="accent3">
                    <a:shade val="75000"/>
                  </a:schemeClr>
                </a:solidFill>
              </a:defRPr>
            </a:lvl1pPr>
          </a:lstStyle>
          <a:p>
            <a:r>
              <a:rPr lang="he-IL" smtClean="0"/>
              <a:t>לחץ כדי לערוך סגנון כותרת של תבנית בסיס</a:t>
            </a:r>
            <a:endParaRPr lang="en-US"/>
          </a:p>
        </p:txBody>
      </p:sp>
      <p:sp>
        <p:nvSpPr>
          <p:cNvPr id="8" name="מציין מיקום תוכן 7"/>
          <p:cNvSpPr>
            <a:spLocks noGrp="1"/>
          </p:cNvSpPr>
          <p:nvPr>
            <p:ph sz="quarter" idx="1"/>
          </p:nvPr>
        </p:nvSpPr>
        <p:spPr>
          <a:xfrm>
            <a:off x="301752" y="1527048"/>
            <a:ext cx="8503920" cy="457200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מציין מיקום של תאריך 3"/>
          <p:cNvSpPr>
            <a:spLocks noGrp="1"/>
          </p:cNvSpPr>
          <p:nvPr>
            <p:ph type="dt" sz="half" idx="10"/>
          </p:nvPr>
        </p:nvSpPr>
        <p:spPr/>
        <p:txBody>
          <a:bodyPr/>
          <a:lstStyle>
            <a:lvl1pPr>
              <a:defRPr/>
            </a:lvl1pPr>
          </a:lstStyle>
          <a:p>
            <a:pPr>
              <a:defRPr/>
            </a:pPr>
            <a:endParaRPr lang="en-US"/>
          </a:p>
        </p:txBody>
      </p:sp>
      <p:sp>
        <p:nvSpPr>
          <p:cNvPr id="5" name="מציין מיקום של כותרת תחתונה 4"/>
          <p:cNvSpPr>
            <a:spLocks noGrp="1"/>
          </p:cNvSpPr>
          <p:nvPr>
            <p:ph type="ftr" sz="quarter" idx="11"/>
          </p:nvPr>
        </p:nvSpPr>
        <p:spPr/>
        <p:txBody>
          <a:bodyPr/>
          <a:lstStyle>
            <a:lvl1pPr>
              <a:defRPr/>
            </a:lvl1pPr>
          </a:lstStyle>
          <a:p>
            <a:pPr>
              <a:defRPr/>
            </a:pPr>
            <a:endParaRPr lang="en-US"/>
          </a:p>
        </p:txBody>
      </p:sp>
      <p:sp>
        <p:nvSpPr>
          <p:cNvPr id="6" name="מציין מיקום של מספר שקופית 5"/>
          <p:cNvSpPr>
            <a:spLocks noGrp="1"/>
          </p:cNvSpPr>
          <p:nvPr>
            <p:ph type="sldNum" sz="quarter" idx="12"/>
          </p:nvPr>
        </p:nvSpPr>
        <p:spPr>
          <a:xfrm>
            <a:off x="4362450" y="1027113"/>
            <a:ext cx="457200" cy="441325"/>
          </a:xfrm>
        </p:spPr>
        <p:txBody>
          <a:bodyPr/>
          <a:lstStyle>
            <a:lvl1pPr>
              <a:defRPr/>
            </a:lvl1pPr>
          </a:lstStyle>
          <a:p>
            <a:pPr>
              <a:defRPr/>
            </a:pPr>
            <a:fld id="{E423D2DF-B429-478D-AF6F-83AFEEEA11E2}" type="slidenum">
              <a:rPr lang="he-IL"/>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4" name="מלבן 1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מלבן 20"/>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מלבן 21"/>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מלבן 23"/>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מלבן 24"/>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מלבן 25"/>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מלבן 26"/>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מלבן 27"/>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2" name="מחבר ישר 28"/>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3" name="אליפסה 29"/>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אליפסה 30"/>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מציין מיקום טקסט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he-IL" smtClean="0"/>
              <a:t>לחץ כדי לערוך סגנונות טקסט של תבנית בסיס</a:t>
            </a:r>
          </a:p>
        </p:txBody>
      </p:sp>
      <p:sp>
        <p:nvSpPr>
          <p:cNvPr id="2" name="כותרת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he-IL" smtClean="0"/>
              <a:t>לחץ כדי לערוך סגנון כותרת של תבנית בסיס</a:t>
            </a:r>
            <a:endParaRPr lang="en-US"/>
          </a:p>
        </p:txBody>
      </p:sp>
      <p:sp>
        <p:nvSpPr>
          <p:cNvPr id="15" name="מציין מיקום של כותרת תחתונה 4"/>
          <p:cNvSpPr>
            <a:spLocks noGrp="1"/>
          </p:cNvSpPr>
          <p:nvPr>
            <p:ph type="ftr" sz="quarter" idx="10"/>
          </p:nvPr>
        </p:nvSpPr>
        <p:spPr/>
        <p:txBody>
          <a:bodyPr/>
          <a:lstStyle>
            <a:lvl1pPr>
              <a:defRPr/>
            </a:lvl1pPr>
          </a:lstStyle>
          <a:p>
            <a:pPr>
              <a:defRPr/>
            </a:pPr>
            <a:endParaRPr lang="en-US"/>
          </a:p>
        </p:txBody>
      </p:sp>
      <p:sp>
        <p:nvSpPr>
          <p:cNvPr id="16" name="מציין מיקום של תאריך 3"/>
          <p:cNvSpPr>
            <a:spLocks noGrp="1"/>
          </p:cNvSpPr>
          <p:nvPr>
            <p:ph type="dt" sz="half" idx="11"/>
          </p:nvPr>
        </p:nvSpPr>
        <p:spPr/>
        <p:txBody>
          <a:bodyPr/>
          <a:lstStyle>
            <a:lvl1pPr>
              <a:defRPr/>
            </a:lvl1pPr>
          </a:lstStyle>
          <a:p>
            <a:pPr>
              <a:defRPr/>
            </a:pPr>
            <a:endParaRPr lang="en-US"/>
          </a:p>
        </p:txBody>
      </p:sp>
      <p:sp>
        <p:nvSpPr>
          <p:cNvPr id="17" name="מציין מיקום של מספר שקופית 5"/>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0878B045-01DB-4297-A533-724D4F2ED18E}" type="slidenum">
              <a:rPr lang="he-IL"/>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bg>
      <p:bgRef idx="1001">
        <a:schemeClr val="bg2"/>
      </p:bgRef>
    </p:bg>
    <p:spTree>
      <p:nvGrpSpPr>
        <p:cNvPr id="1" name=""/>
        <p:cNvGrpSpPr/>
        <p:nvPr/>
      </p:nvGrpSpPr>
      <p:grpSpPr>
        <a:xfrm>
          <a:off x="0" y="0"/>
          <a:ext cx="0" cy="0"/>
          <a:chOff x="0" y="0"/>
          <a:chExt cx="0" cy="0"/>
        </a:xfrm>
      </p:grpSpPr>
      <p:sp>
        <p:nvSpPr>
          <p:cNvPr id="5" name="מחבר ישר 19"/>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p>
        </p:txBody>
      </p:sp>
      <p:sp>
        <p:nvSpPr>
          <p:cNvPr id="2" name="כותרת 1"/>
          <p:cNvSpPr>
            <a:spLocks noGrp="1"/>
          </p:cNvSpPr>
          <p:nvPr>
            <p:ph type="title"/>
          </p:nvPr>
        </p:nvSpPr>
        <p:spPr>
          <a:xfrm>
            <a:off x="301752" y="228600"/>
            <a:ext cx="8534400" cy="758952"/>
          </a:xfrm>
        </p:spPr>
        <p:txBody>
          <a:bodyPr/>
          <a:lstStyle/>
          <a:p>
            <a:r>
              <a:rPr lang="he-IL" smtClean="0"/>
              <a:t>לחץ כדי לערוך סגנון כותרת של תבנית בסיס</a:t>
            </a:r>
            <a:endParaRPr lang="en-US"/>
          </a:p>
        </p:txBody>
      </p:sp>
      <p:sp>
        <p:nvSpPr>
          <p:cNvPr id="10" name="מציין מיקום תוכן 9"/>
          <p:cNvSpPr>
            <a:spLocks noGrp="1"/>
          </p:cNvSpPr>
          <p:nvPr>
            <p:ph sz="half" idx="1"/>
          </p:nvPr>
        </p:nvSpPr>
        <p:spPr>
          <a:xfrm>
            <a:off x="301752" y="1371600"/>
            <a:ext cx="4038600" cy="4681728"/>
          </a:xfrm>
        </p:spPr>
        <p:txBody>
          <a:bodyPr/>
          <a:lstStyle>
            <a:lvl1pPr>
              <a:defRPr sz="2500"/>
            </a:lvl1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12" name="מציין מיקום תוכן 11"/>
          <p:cNvSpPr>
            <a:spLocks noGrp="1"/>
          </p:cNvSpPr>
          <p:nvPr>
            <p:ph sz="half" idx="2"/>
          </p:nvPr>
        </p:nvSpPr>
        <p:spPr>
          <a:xfrm>
            <a:off x="4800600" y="1371600"/>
            <a:ext cx="4038600" cy="4681728"/>
          </a:xfrm>
        </p:spPr>
        <p:txBody>
          <a:bodyPr/>
          <a:lstStyle>
            <a:lvl1pPr>
              <a:defRPr sz="2500"/>
            </a:lvl1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6" name="מציין מיקום של תאריך 4"/>
          <p:cNvSpPr>
            <a:spLocks noGrp="1"/>
          </p:cNvSpPr>
          <p:nvPr>
            <p:ph type="dt" sz="half" idx="10"/>
          </p:nvPr>
        </p:nvSpPr>
        <p:spPr>
          <a:xfrm>
            <a:off x="5791200" y="6410325"/>
            <a:ext cx="3044825" cy="365125"/>
          </a:xfrm>
        </p:spPr>
        <p:txBody>
          <a:bodyPr/>
          <a:lstStyle>
            <a:lvl1pPr>
              <a:defRPr/>
            </a:lvl1pPr>
          </a:lstStyle>
          <a:p>
            <a:pPr>
              <a:defRPr/>
            </a:pPr>
            <a:endParaRPr lang="en-US"/>
          </a:p>
        </p:txBody>
      </p:sp>
      <p:sp>
        <p:nvSpPr>
          <p:cNvPr id="7" name="מציין מיקום של כותרת תחתונה 5"/>
          <p:cNvSpPr>
            <a:spLocks noGrp="1"/>
          </p:cNvSpPr>
          <p:nvPr>
            <p:ph type="ftr" sz="quarter" idx="11"/>
          </p:nvPr>
        </p:nvSpPr>
        <p:spPr/>
        <p:txBody>
          <a:bodyPr/>
          <a:lstStyle>
            <a:lvl1pPr>
              <a:defRPr/>
            </a:lvl1pPr>
          </a:lstStyle>
          <a:p>
            <a:pPr>
              <a:defRPr/>
            </a:pPr>
            <a:endParaRPr lang="en-US"/>
          </a:p>
        </p:txBody>
      </p:sp>
      <p:sp>
        <p:nvSpPr>
          <p:cNvPr id="8" name="מציין מיקום של מספר שקופית 6"/>
          <p:cNvSpPr>
            <a:spLocks noGrp="1"/>
          </p:cNvSpPr>
          <p:nvPr>
            <p:ph type="sldNum" sz="quarter" idx="12"/>
          </p:nvPr>
        </p:nvSpPr>
        <p:spPr/>
        <p:txBody>
          <a:bodyPr/>
          <a:lstStyle>
            <a:lvl1pPr>
              <a:defRPr/>
            </a:lvl1pPr>
          </a:lstStyle>
          <a:p>
            <a:pPr>
              <a:defRPr/>
            </a:pPr>
            <a:fld id="{E38A8641-E7C6-4725-9954-97E763DF72C7}" type="slidenum">
              <a:rPr lang="he-IL"/>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השוואה">
    <p:bg>
      <p:bgRef idx="1001">
        <a:schemeClr val="bg2"/>
      </p:bgRef>
    </p:bg>
    <p:spTree>
      <p:nvGrpSpPr>
        <p:cNvPr id="1" name=""/>
        <p:cNvGrpSpPr/>
        <p:nvPr/>
      </p:nvGrpSpPr>
      <p:grpSpPr>
        <a:xfrm>
          <a:off x="0" y="0"/>
          <a:ext cx="0" cy="0"/>
          <a:chOff x="0" y="0"/>
          <a:chExt cx="0" cy="0"/>
        </a:xfrm>
      </p:grpSpPr>
      <p:sp>
        <p:nvSpPr>
          <p:cNvPr id="7" name="מחבר ישר 19"/>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p>
        </p:txBody>
      </p:sp>
      <p:sp>
        <p:nvSpPr>
          <p:cNvPr id="8" name="מלבן 20"/>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מלבן 21"/>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מלבן 23"/>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מלבן 24"/>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2" name="מלבן 25"/>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3" name="מלבן 26"/>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4" name="מחבר ישר 27"/>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5" name="מלבן 2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6" name="אליפסה 29"/>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7" name="אליפסה 30"/>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מציין מיקום טקסט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he-IL" smtClean="0"/>
              <a:t>לחץ כדי לערוך סגנונות טקסט של תבנית בסיס</a:t>
            </a:r>
          </a:p>
        </p:txBody>
      </p:sp>
      <p:sp>
        <p:nvSpPr>
          <p:cNvPr id="4" name="מציין מיקום טקסט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he-IL" smtClean="0"/>
              <a:t>לחץ כדי לערוך סגנונות טקסט של תבנית בסיס</a:t>
            </a:r>
          </a:p>
        </p:txBody>
      </p:sp>
      <p:sp>
        <p:nvSpPr>
          <p:cNvPr id="24" name="מציין מיקום תוכן 23"/>
          <p:cNvSpPr>
            <a:spLocks noGrp="1"/>
          </p:cNvSpPr>
          <p:nvPr>
            <p:ph sz="quarter" idx="2"/>
          </p:nvPr>
        </p:nvSpPr>
        <p:spPr>
          <a:xfrm>
            <a:off x="301752" y="2471383"/>
            <a:ext cx="4041648" cy="3818404"/>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26" name="מציין מיקום תוכן 25"/>
          <p:cNvSpPr>
            <a:spLocks noGrp="1"/>
          </p:cNvSpPr>
          <p:nvPr>
            <p:ph sz="quarter" idx="4"/>
          </p:nvPr>
        </p:nvSpPr>
        <p:spPr>
          <a:xfrm>
            <a:off x="4800600" y="2471383"/>
            <a:ext cx="4038600" cy="3822192"/>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23" name="כותרת 22"/>
          <p:cNvSpPr>
            <a:spLocks noGrp="1"/>
          </p:cNvSpPr>
          <p:nvPr>
            <p:ph type="title"/>
          </p:nvPr>
        </p:nvSpPr>
        <p:spPr/>
        <p:txBody>
          <a:bodyPr rtlCol="0"/>
          <a:lstStyle/>
          <a:p>
            <a:r>
              <a:rPr lang="he-IL" smtClean="0"/>
              <a:t>לחץ כדי לערוך סגנון כותרת של תבנית בסיס</a:t>
            </a:r>
            <a:endParaRPr lang="en-US"/>
          </a:p>
        </p:txBody>
      </p:sp>
      <p:sp>
        <p:nvSpPr>
          <p:cNvPr id="18" name="מציין מיקום של תאריך 6"/>
          <p:cNvSpPr>
            <a:spLocks noGrp="1"/>
          </p:cNvSpPr>
          <p:nvPr>
            <p:ph type="dt" sz="half" idx="10"/>
          </p:nvPr>
        </p:nvSpPr>
        <p:spPr/>
        <p:txBody>
          <a:bodyPr/>
          <a:lstStyle>
            <a:lvl1pPr>
              <a:defRPr/>
            </a:lvl1pPr>
          </a:lstStyle>
          <a:p>
            <a:pPr>
              <a:defRPr/>
            </a:pPr>
            <a:endParaRPr lang="en-US"/>
          </a:p>
        </p:txBody>
      </p:sp>
      <p:sp>
        <p:nvSpPr>
          <p:cNvPr id="19" name="מציין מיקום של כותרת תחתונה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מציין מיקום של מספר שקופית 8"/>
          <p:cNvSpPr>
            <a:spLocks noGrp="1"/>
          </p:cNvSpPr>
          <p:nvPr>
            <p:ph type="sldNum" sz="quarter" idx="12"/>
          </p:nvPr>
        </p:nvSpPr>
        <p:spPr>
          <a:xfrm>
            <a:off x="4343400" y="1042988"/>
            <a:ext cx="457200" cy="441325"/>
          </a:xfrm>
        </p:spPr>
        <p:txBody>
          <a:bodyPr/>
          <a:lstStyle>
            <a:lvl1pPr algn="ctr">
              <a:defRPr/>
            </a:lvl1pPr>
          </a:lstStyle>
          <a:p>
            <a:pPr>
              <a:defRPr/>
            </a:pPr>
            <a:fld id="{8D2D8F75-5CE5-40F7-A9DE-80C077E0AC2D}" type="slidenum">
              <a:rPr lang="he-IL"/>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en-US"/>
          </a:p>
        </p:txBody>
      </p:sp>
      <p:sp>
        <p:nvSpPr>
          <p:cNvPr id="3" name="מציין מיקום של תאריך 2"/>
          <p:cNvSpPr>
            <a:spLocks noGrp="1"/>
          </p:cNvSpPr>
          <p:nvPr>
            <p:ph type="dt" sz="half" idx="10"/>
          </p:nvPr>
        </p:nvSpPr>
        <p:spPr/>
        <p:txBody>
          <a:bodyPr/>
          <a:lstStyle>
            <a:lvl1pPr>
              <a:defRPr/>
            </a:lvl1pPr>
          </a:lstStyle>
          <a:p>
            <a:pPr>
              <a:defRPr/>
            </a:pPr>
            <a:endParaRPr lang="en-US"/>
          </a:p>
        </p:txBody>
      </p:sp>
      <p:sp>
        <p:nvSpPr>
          <p:cNvPr id="4" name="מציין מיקום של כותרת תחתונה 3"/>
          <p:cNvSpPr>
            <a:spLocks noGrp="1"/>
          </p:cNvSpPr>
          <p:nvPr>
            <p:ph type="ftr" sz="quarter" idx="11"/>
          </p:nvPr>
        </p:nvSpPr>
        <p:spPr/>
        <p:txBody>
          <a:bodyPr/>
          <a:lstStyle>
            <a:lvl1pPr>
              <a:defRPr/>
            </a:lvl1pPr>
          </a:lstStyle>
          <a:p>
            <a:pPr>
              <a:defRPr/>
            </a:pPr>
            <a:endParaRPr lang="en-US"/>
          </a:p>
        </p:txBody>
      </p:sp>
      <p:sp>
        <p:nvSpPr>
          <p:cNvPr id="5" name="מציין מיקום של מספר שקופית 4"/>
          <p:cNvSpPr>
            <a:spLocks noGrp="1"/>
          </p:cNvSpPr>
          <p:nvPr>
            <p:ph type="sldNum" sz="quarter" idx="12"/>
          </p:nvPr>
        </p:nvSpPr>
        <p:spPr>
          <a:xfrm>
            <a:off x="4343400" y="1036638"/>
            <a:ext cx="457200" cy="441325"/>
          </a:xfrm>
        </p:spPr>
        <p:txBody>
          <a:bodyPr/>
          <a:lstStyle>
            <a:lvl1pPr>
              <a:defRPr/>
            </a:lvl1pPr>
          </a:lstStyle>
          <a:p>
            <a:pPr>
              <a:defRPr/>
            </a:pPr>
            <a:fld id="{1B6B9FCF-DFE7-4146-8F92-730E35FF397B}" type="slidenum">
              <a:rPr lang="he-IL"/>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2" name="מלבן 19"/>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3" name="מלבן 20"/>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4" name="מלבן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מלבן 23"/>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מלבן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מלבן 25"/>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8" name="מציין מיקום של תאריך 1"/>
          <p:cNvSpPr>
            <a:spLocks noGrp="1"/>
          </p:cNvSpPr>
          <p:nvPr>
            <p:ph type="dt" sz="half" idx="10"/>
          </p:nvPr>
        </p:nvSpPr>
        <p:spPr/>
        <p:txBody>
          <a:bodyPr/>
          <a:lstStyle>
            <a:lvl1pPr>
              <a:defRPr/>
            </a:lvl1pPr>
          </a:lstStyle>
          <a:p>
            <a:pPr>
              <a:defRPr/>
            </a:pPr>
            <a:endParaRPr lang="en-US"/>
          </a:p>
        </p:txBody>
      </p:sp>
      <p:sp>
        <p:nvSpPr>
          <p:cNvPr id="9" name="מציין מיקום של כותרת תחתונה 2"/>
          <p:cNvSpPr>
            <a:spLocks noGrp="1"/>
          </p:cNvSpPr>
          <p:nvPr>
            <p:ph type="ftr" sz="quarter" idx="11"/>
          </p:nvPr>
        </p:nvSpPr>
        <p:spPr/>
        <p:txBody>
          <a:bodyPr/>
          <a:lstStyle>
            <a:lvl1pPr>
              <a:defRPr/>
            </a:lvl1pPr>
          </a:lstStyle>
          <a:p>
            <a:pPr>
              <a:defRPr/>
            </a:pPr>
            <a:endParaRPr lang="en-US"/>
          </a:p>
        </p:txBody>
      </p:sp>
      <p:sp>
        <p:nvSpPr>
          <p:cNvPr id="10" name="מציין מיקום של מספר שקופית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2F271BB7-5112-4977-B293-022E9D274A41}" type="slidenum">
              <a:rPr lang="he-IL"/>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5" name="מלבן 19"/>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מלבן 20"/>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מלבן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מלבן 23"/>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מלבן 24"/>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מלבן 25"/>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מלבן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2" name="מחבר ישר 27"/>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3" name="אליפסה 28"/>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אליפסה 29"/>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מלבן 30"/>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2" name="כותרת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he-IL" smtClean="0"/>
              <a:t>לחץ כדי לערוך סגנון כותרת של תבנית בסיס</a:t>
            </a:r>
            <a:endParaRPr lang="en-US"/>
          </a:p>
        </p:txBody>
      </p:sp>
      <p:sp>
        <p:nvSpPr>
          <p:cNvPr id="3" name="מציין מיקום טקסט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he-IL" smtClean="0"/>
              <a:t>לחץ כדי לערוך סגנונות טקסט של תבנית בסיס</a:t>
            </a:r>
          </a:p>
        </p:txBody>
      </p:sp>
      <p:sp>
        <p:nvSpPr>
          <p:cNvPr id="20" name="מציין מיקום תוכן 19"/>
          <p:cNvSpPr>
            <a:spLocks noGrp="1"/>
          </p:cNvSpPr>
          <p:nvPr>
            <p:ph sz="quarter" idx="1"/>
          </p:nvPr>
        </p:nvSpPr>
        <p:spPr>
          <a:xfrm>
            <a:off x="3124200" y="685800"/>
            <a:ext cx="5638800" cy="541020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16" name="מציין מיקום של מספר שקופית 6"/>
          <p:cNvSpPr>
            <a:spLocks noGrp="1"/>
          </p:cNvSpPr>
          <p:nvPr>
            <p:ph type="sldNum" sz="quarter" idx="10"/>
          </p:nvPr>
        </p:nvSpPr>
        <p:spPr>
          <a:xfrm>
            <a:off x="1371600" y="312738"/>
            <a:ext cx="457200" cy="441325"/>
          </a:xfrm>
        </p:spPr>
        <p:txBody>
          <a:bodyPr/>
          <a:lstStyle>
            <a:lvl1pPr>
              <a:defRPr>
                <a:solidFill>
                  <a:schemeClr val="accent3">
                    <a:shade val="75000"/>
                  </a:schemeClr>
                </a:solidFill>
              </a:defRPr>
            </a:lvl1pPr>
          </a:lstStyle>
          <a:p>
            <a:pPr>
              <a:defRPr/>
            </a:pPr>
            <a:fld id="{E993DDF2-149E-4CC6-8AF6-30F5F8D27336}" type="slidenum">
              <a:rPr lang="he-IL"/>
              <a:pPr>
                <a:defRPr/>
              </a:pPr>
              <a:t>‹#›</a:t>
            </a:fld>
            <a:endParaRPr lang="en-US"/>
          </a:p>
        </p:txBody>
      </p:sp>
      <p:sp>
        <p:nvSpPr>
          <p:cNvPr id="17" name="מציין מיקום של תאריך 4"/>
          <p:cNvSpPr>
            <a:spLocks noGrp="1"/>
          </p:cNvSpPr>
          <p:nvPr>
            <p:ph type="dt" sz="half" idx="11"/>
          </p:nvPr>
        </p:nvSpPr>
        <p:spPr/>
        <p:txBody>
          <a:bodyPr/>
          <a:lstStyle>
            <a:lvl1pPr>
              <a:defRPr/>
            </a:lvl1pPr>
          </a:lstStyle>
          <a:p>
            <a:pPr>
              <a:defRPr/>
            </a:pPr>
            <a:endParaRPr lang="en-US"/>
          </a:p>
        </p:txBody>
      </p:sp>
      <p:sp>
        <p:nvSpPr>
          <p:cNvPr id="18" name="מציין מיקום של כותרת תחתונה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5" name="מחבר ישר 19"/>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6" name="מלבן 20"/>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מלבן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מלבן 23"/>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מלבן 24"/>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dirty="0"/>
          </a:p>
        </p:txBody>
      </p:sp>
      <p:sp>
        <p:nvSpPr>
          <p:cNvPr id="10" name="מלבן 25"/>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מלבן 26"/>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מלבן 2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3" name="אליפסה 28"/>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אליפסה 29"/>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מלבן 30"/>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2" name="כותרת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he-IL" smtClean="0"/>
              <a:t>לחץ כדי לערוך סגנון כותרת של תבנית בסיס</a:t>
            </a:r>
            <a:endParaRPr lang="en-US"/>
          </a:p>
        </p:txBody>
      </p:sp>
      <p:sp>
        <p:nvSpPr>
          <p:cNvPr id="3" name="מציין מיקום של תמונה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he-IL" noProof="0" smtClean="0"/>
              <a:t>לחץ על הסמל כדי להוסיף תמונה</a:t>
            </a:r>
            <a:endParaRPr lang="en-US" noProof="0" dirty="0"/>
          </a:p>
        </p:txBody>
      </p:sp>
      <p:sp>
        <p:nvSpPr>
          <p:cNvPr id="4" name="מציין מיקום טקסט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he-IL" smtClean="0"/>
              <a:t>לחץ כדי לערוך סגנונות טקסט של תבנית בסיס</a:t>
            </a:r>
          </a:p>
        </p:txBody>
      </p:sp>
      <p:sp>
        <p:nvSpPr>
          <p:cNvPr id="16" name="מציין מיקום של מספר שקופית 6"/>
          <p:cNvSpPr>
            <a:spLocks noGrp="1"/>
          </p:cNvSpPr>
          <p:nvPr>
            <p:ph type="sldNum" sz="quarter" idx="10"/>
          </p:nvPr>
        </p:nvSpPr>
        <p:spPr>
          <a:xfrm>
            <a:off x="1371600" y="312738"/>
            <a:ext cx="457200" cy="441325"/>
          </a:xfrm>
        </p:spPr>
        <p:txBody>
          <a:bodyPr/>
          <a:lstStyle>
            <a:lvl1pPr>
              <a:defRPr/>
            </a:lvl1pPr>
          </a:lstStyle>
          <a:p>
            <a:pPr>
              <a:defRPr/>
            </a:pPr>
            <a:fld id="{8BF89B5D-A990-4D89-974A-E15B5903C7CC}" type="slidenum">
              <a:rPr lang="he-IL"/>
              <a:pPr>
                <a:defRPr/>
              </a:pPr>
              <a:t>‹#›</a:t>
            </a:fld>
            <a:endParaRPr lang="en-US"/>
          </a:p>
        </p:txBody>
      </p:sp>
      <p:sp>
        <p:nvSpPr>
          <p:cNvPr id="17" name="מציין מיקום של תאריך 4"/>
          <p:cNvSpPr>
            <a:spLocks noGrp="1"/>
          </p:cNvSpPr>
          <p:nvPr>
            <p:ph type="dt" sz="half" idx="11"/>
          </p:nvPr>
        </p:nvSpPr>
        <p:spPr>
          <a:xfrm>
            <a:off x="5788025" y="6405563"/>
            <a:ext cx="3044825" cy="365125"/>
          </a:xfrm>
        </p:spPr>
        <p:txBody>
          <a:bodyPr/>
          <a:lstStyle>
            <a:lvl1pPr>
              <a:defRPr/>
            </a:lvl1pPr>
          </a:lstStyle>
          <a:p>
            <a:pPr>
              <a:defRPr/>
            </a:pPr>
            <a:endParaRPr lang="en-US"/>
          </a:p>
        </p:txBody>
      </p:sp>
      <p:sp>
        <p:nvSpPr>
          <p:cNvPr id="18" name="מציין מיקום של כותרת תחתונה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bg>
      <p:bgRef idx="1001">
        <a:schemeClr val="bg2"/>
      </p:bgRef>
    </p:bg>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en-US"/>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מציין מיקום של תאריך 3"/>
          <p:cNvSpPr>
            <a:spLocks noGrp="1"/>
          </p:cNvSpPr>
          <p:nvPr>
            <p:ph type="dt" sz="half" idx="10"/>
          </p:nvPr>
        </p:nvSpPr>
        <p:spPr/>
        <p:txBody>
          <a:bodyPr/>
          <a:lstStyle>
            <a:lvl1pPr>
              <a:defRPr/>
            </a:lvl1pPr>
          </a:lstStyle>
          <a:p>
            <a:pPr>
              <a:defRPr/>
            </a:pPr>
            <a:endParaRPr lang="en-US"/>
          </a:p>
        </p:txBody>
      </p:sp>
      <p:sp>
        <p:nvSpPr>
          <p:cNvPr id="5" name="מציין מיקום של כותרת תחתונה 4"/>
          <p:cNvSpPr>
            <a:spLocks noGrp="1"/>
          </p:cNvSpPr>
          <p:nvPr>
            <p:ph type="ftr" sz="quarter" idx="11"/>
          </p:nvPr>
        </p:nvSpPr>
        <p:spPr/>
        <p:txBody>
          <a:bodyPr/>
          <a:lstStyle>
            <a:lvl1pPr>
              <a:defRPr/>
            </a:lvl1pPr>
          </a:lstStyle>
          <a:p>
            <a:pPr>
              <a:defRPr/>
            </a:pPr>
            <a:endParaRPr lang="en-US"/>
          </a:p>
        </p:txBody>
      </p:sp>
      <p:sp>
        <p:nvSpPr>
          <p:cNvPr id="6" name="מציין מיקום של מספר שקופית 5"/>
          <p:cNvSpPr>
            <a:spLocks noGrp="1"/>
          </p:cNvSpPr>
          <p:nvPr>
            <p:ph type="sldNum" sz="quarter" idx="12"/>
          </p:nvPr>
        </p:nvSpPr>
        <p:spPr/>
        <p:txBody>
          <a:bodyPr/>
          <a:lstStyle>
            <a:lvl1pPr>
              <a:defRPr/>
            </a:lvl1pPr>
          </a:lstStyle>
          <a:p>
            <a:pPr>
              <a:defRPr/>
            </a:pPr>
            <a:fld id="{67DCB2D5-424A-41DE-9350-912D0CC7AE14}" type="slidenum">
              <a:rPr lang="he-IL"/>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bg>
      <p:bgRef idx="1001">
        <a:schemeClr val="bg2"/>
      </p:bgRef>
    </p:bg>
    <p:spTree>
      <p:nvGrpSpPr>
        <p:cNvPr id="1" name=""/>
        <p:cNvGrpSpPr/>
        <p:nvPr/>
      </p:nvGrpSpPr>
      <p:grpSpPr>
        <a:xfrm>
          <a:off x="0" y="0"/>
          <a:ext cx="0" cy="0"/>
          <a:chOff x="0" y="0"/>
          <a:chExt cx="0" cy="0"/>
        </a:xfrm>
      </p:grpSpPr>
      <p:sp>
        <p:nvSpPr>
          <p:cNvPr id="4" name="מלבן 19"/>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מלבן 20"/>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מלבן 21"/>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מלבן 23"/>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מלבן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מלבן 25"/>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0" name="מחבר ישר 26"/>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1" name="אליפסה 27"/>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אליפסה 28"/>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מציין מיקום של טקסט אנכי 2"/>
          <p:cNvSpPr>
            <a:spLocks noGrp="1"/>
          </p:cNvSpPr>
          <p:nvPr>
            <p:ph type="body" orient="vert" idx="1"/>
          </p:nvPr>
        </p:nvSpPr>
        <p:spPr>
          <a:xfrm>
            <a:off x="304800" y="304800"/>
            <a:ext cx="6553200" cy="5821366"/>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2" name="כותרת אנכית 1"/>
          <p:cNvSpPr>
            <a:spLocks noGrp="1"/>
          </p:cNvSpPr>
          <p:nvPr>
            <p:ph type="title" orient="vert"/>
          </p:nvPr>
        </p:nvSpPr>
        <p:spPr>
          <a:xfrm>
            <a:off x="7391400" y="304801"/>
            <a:ext cx="1447800" cy="5851525"/>
          </a:xfrm>
        </p:spPr>
        <p:txBody>
          <a:bodyPr vert="eaVert"/>
          <a:lstStyle/>
          <a:p>
            <a:r>
              <a:rPr lang="he-IL" smtClean="0"/>
              <a:t>לחץ כדי לערוך סגנון כותרת של תבנית בסיס</a:t>
            </a:r>
            <a:endParaRPr lang="en-US"/>
          </a:p>
        </p:txBody>
      </p:sp>
      <p:sp>
        <p:nvSpPr>
          <p:cNvPr id="13" name="מציין מיקום של מספר שקופית 5"/>
          <p:cNvSpPr>
            <a:spLocks noGrp="1"/>
          </p:cNvSpPr>
          <p:nvPr>
            <p:ph type="sldNum" sz="quarter" idx="10"/>
          </p:nvPr>
        </p:nvSpPr>
        <p:spPr>
          <a:xfrm>
            <a:off x="6915150" y="3009900"/>
            <a:ext cx="457200" cy="441325"/>
          </a:xfrm>
        </p:spPr>
        <p:txBody>
          <a:bodyPr/>
          <a:lstStyle>
            <a:lvl1pPr>
              <a:defRPr/>
            </a:lvl1pPr>
          </a:lstStyle>
          <a:p>
            <a:pPr>
              <a:defRPr/>
            </a:pPr>
            <a:fld id="{AC82096E-1B40-4ABC-9B34-C67A6D9298D7}" type="slidenum">
              <a:rPr lang="he-IL"/>
              <a:pPr>
                <a:defRPr/>
              </a:pPr>
              <a:t>‹#›</a:t>
            </a:fld>
            <a:endParaRPr lang="en-US"/>
          </a:p>
        </p:txBody>
      </p:sp>
      <p:sp>
        <p:nvSpPr>
          <p:cNvPr id="14" name="מציין מיקום של תאריך 3"/>
          <p:cNvSpPr>
            <a:spLocks noGrp="1"/>
          </p:cNvSpPr>
          <p:nvPr>
            <p:ph type="dt" sz="half" idx="11"/>
          </p:nvPr>
        </p:nvSpPr>
        <p:spPr/>
        <p:txBody>
          <a:bodyPr/>
          <a:lstStyle>
            <a:lvl1pPr>
              <a:defRPr/>
            </a:lvl1pPr>
          </a:lstStyle>
          <a:p>
            <a:pPr>
              <a:defRPr/>
            </a:pPr>
            <a:endParaRPr lang="en-US"/>
          </a:p>
        </p:txBody>
      </p:sp>
      <p:sp>
        <p:nvSpPr>
          <p:cNvPr id="15" name="מציין מיקום של כותרת תחתונה 4"/>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מלבן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6" name="מלבן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8" name="מלבן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9" name="מלבן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מלבן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4" name="מציין מיקום של תאריך 13"/>
          <p:cNvSpPr>
            <a:spLocks noGrp="1"/>
          </p:cNvSpPr>
          <p:nvPr>
            <p:ph type="dt" sz="half" idx="2"/>
          </p:nvPr>
        </p:nvSpPr>
        <p:spPr>
          <a:xfrm>
            <a:off x="5791200" y="6405563"/>
            <a:ext cx="3044825" cy="365125"/>
          </a:xfrm>
          <a:prstGeom prst="rect">
            <a:avLst/>
          </a:prstGeom>
        </p:spPr>
        <p:txBody>
          <a:bodyPr vert="horz"/>
          <a:lstStyle>
            <a:lvl1pPr algn="r" eaLnBrk="1" latinLnBrk="0" hangingPunct="1">
              <a:defRPr kumimoji="0" sz="1400">
                <a:solidFill>
                  <a:srgbClr val="FFFFFF"/>
                </a:solidFill>
              </a:defRPr>
            </a:lvl1pPr>
          </a:lstStyle>
          <a:p>
            <a:pPr>
              <a:defRPr/>
            </a:pPr>
            <a:endParaRPr lang="en-US"/>
          </a:p>
        </p:txBody>
      </p:sp>
      <p:sp>
        <p:nvSpPr>
          <p:cNvPr id="3" name="מציין מיקום של כותרת תחתונה 2"/>
          <p:cNvSpPr>
            <a:spLocks noGrp="1"/>
          </p:cNvSpPr>
          <p:nvPr>
            <p:ph type="ftr" sz="quarter" idx="3"/>
          </p:nvPr>
        </p:nvSpPr>
        <p:spPr>
          <a:xfrm>
            <a:off x="304800" y="6410325"/>
            <a:ext cx="3581400" cy="366713"/>
          </a:xfrm>
          <a:prstGeom prst="rect">
            <a:avLst/>
          </a:prstGeom>
        </p:spPr>
        <p:txBody>
          <a:bodyPr vert="horz"/>
          <a:lstStyle>
            <a:lvl1pPr algn="l" eaLnBrk="1" latinLnBrk="0" hangingPunct="1">
              <a:defRPr kumimoji="0" sz="1200">
                <a:solidFill>
                  <a:srgbClr val="FFFFFF"/>
                </a:solidFill>
              </a:defRPr>
            </a:lvl1pPr>
          </a:lstStyle>
          <a:p>
            <a:pPr>
              <a:defRPr/>
            </a:pPr>
            <a:endParaRPr lang="en-US"/>
          </a:p>
        </p:txBody>
      </p:sp>
      <p:sp>
        <p:nvSpPr>
          <p:cNvPr id="8" name="מלבן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0" name="מחבר ישר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2" name="אליפסה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אליפסה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מציין מיקום של מספר שקופית 22"/>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defRPr/>
            </a:pPr>
            <a:fld id="{EA926A73-2008-4F53-BF12-2ADACDA64E4A}" type="slidenum">
              <a:rPr lang="he-IL"/>
              <a:pPr>
                <a:defRPr/>
              </a:pPr>
              <a:t>‹#›</a:t>
            </a:fld>
            <a:endParaRPr lang="en-US"/>
          </a:p>
        </p:txBody>
      </p:sp>
      <p:sp>
        <p:nvSpPr>
          <p:cNvPr id="1038" name="מציין מיקום של כותרת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he-IL" smtClean="0"/>
              <a:t>לחץ כדי לערוך סגנון כותרת של תבנית בסיס</a:t>
            </a:r>
          </a:p>
        </p:txBody>
      </p:sp>
      <p:sp>
        <p:nvSpPr>
          <p:cNvPr id="1039" name="מציין מיקום טקסט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p>
        </p:txBody>
      </p:sp>
    </p:spTree>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ctr" rtl="1" eaLnBrk="0" fontAlgn="base" hangingPunct="0">
        <a:spcBef>
          <a:spcPct val="0"/>
        </a:spcBef>
        <a:spcAft>
          <a:spcPct val="0"/>
        </a:spcAft>
        <a:defRPr sz="3300" kern="1200">
          <a:solidFill>
            <a:srgbClr val="7B9899"/>
          </a:solidFill>
          <a:latin typeface="+mj-lt"/>
          <a:ea typeface="+mj-ea"/>
          <a:cs typeface="+mj-cs"/>
        </a:defRPr>
      </a:lvl1pPr>
      <a:lvl2pPr algn="ctr" rtl="1" eaLnBrk="0" fontAlgn="base" hangingPunct="0">
        <a:spcBef>
          <a:spcPct val="0"/>
        </a:spcBef>
        <a:spcAft>
          <a:spcPct val="0"/>
        </a:spcAft>
        <a:defRPr sz="3300">
          <a:solidFill>
            <a:srgbClr val="7B9899"/>
          </a:solidFill>
          <a:latin typeface="Georgia" pitchFamily="18" charset="0"/>
          <a:cs typeface="Arial" pitchFamily="34" charset="0"/>
        </a:defRPr>
      </a:lvl2pPr>
      <a:lvl3pPr algn="ctr" rtl="1" eaLnBrk="0" fontAlgn="base" hangingPunct="0">
        <a:spcBef>
          <a:spcPct val="0"/>
        </a:spcBef>
        <a:spcAft>
          <a:spcPct val="0"/>
        </a:spcAft>
        <a:defRPr sz="3300">
          <a:solidFill>
            <a:srgbClr val="7B9899"/>
          </a:solidFill>
          <a:latin typeface="Georgia" pitchFamily="18" charset="0"/>
          <a:cs typeface="Arial" pitchFamily="34" charset="0"/>
        </a:defRPr>
      </a:lvl3pPr>
      <a:lvl4pPr algn="ctr" rtl="1" eaLnBrk="0" fontAlgn="base" hangingPunct="0">
        <a:spcBef>
          <a:spcPct val="0"/>
        </a:spcBef>
        <a:spcAft>
          <a:spcPct val="0"/>
        </a:spcAft>
        <a:defRPr sz="3300">
          <a:solidFill>
            <a:srgbClr val="7B9899"/>
          </a:solidFill>
          <a:latin typeface="Georgia" pitchFamily="18" charset="0"/>
          <a:cs typeface="Arial" pitchFamily="34" charset="0"/>
        </a:defRPr>
      </a:lvl4pPr>
      <a:lvl5pPr algn="ctr" rtl="1"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1" fontAlgn="base">
        <a:spcBef>
          <a:spcPct val="0"/>
        </a:spcBef>
        <a:spcAft>
          <a:spcPct val="0"/>
        </a:spcAft>
        <a:defRPr sz="3300">
          <a:solidFill>
            <a:srgbClr val="7B9899"/>
          </a:solidFill>
          <a:latin typeface="Georgia" pitchFamily="18" charset="0"/>
          <a:cs typeface="Arial" pitchFamily="34" charset="0"/>
        </a:defRPr>
      </a:lvl6pPr>
      <a:lvl7pPr marL="914400" algn="ctr" rtl="1" fontAlgn="base">
        <a:spcBef>
          <a:spcPct val="0"/>
        </a:spcBef>
        <a:spcAft>
          <a:spcPct val="0"/>
        </a:spcAft>
        <a:defRPr sz="3300">
          <a:solidFill>
            <a:srgbClr val="7B9899"/>
          </a:solidFill>
          <a:latin typeface="Georgia" pitchFamily="18" charset="0"/>
          <a:cs typeface="Arial" pitchFamily="34" charset="0"/>
        </a:defRPr>
      </a:lvl7pPr>
      <a:lvl8pPr marL="1371600" algn="ctr" rtl="1" fontAlgn="base">
        <a:spcBef>
          <a:spcPct val="0"/>
        </a:spcBef>
        <a:spcAft>
          <a:spcPct val="0"/>
        </a:spcAft>
        <a:defRPr sz="3300">
          <a:solidFill>
            <a:srgbClr val="7B9899"/>
          </a:solidFill>
          <a:latin typeface="Georgia" pitchFamily="18" charset="0"/>
          <a:cs typeface="Arial" pitchFamily="34" charset="0"/>
        </a:defRPr>
      </a:lvl8pPr>
      <a:lvl9pPr marL="1828800" algn="ctr" rtl="1" fontAlgn="base">
        <a:spcBef>
          <a:spcPct val="0"/>
        </a:spcBef>
        <a:spcAft>
          <a:spcPct val="0"/>
        </a:spcAft>
        <a:defRPr sz="3300">
          <a:solidFill>
            <a:srgbClr val="7B9899"/>
          </a:solidFill>
          <a:latin typeface="Georgia" pitchFamily="18" charset="0"/>
          <a:cs typeface="Arial" pitchFamily="34" charset="0"/>
        </a:defRPr>
      </a:lvl9pPr>
    </p:titleStyle>
    <p:bodyStyle>
      <a:lvl1pPr marL="273050" indent="-273050" algn="r" rtl="1"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r" rtl="1"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r" rtl="1" eaLnBrk="0" fontAlgn="base" hangingPunct="0">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r" rtl="1" eaLnBrk="0" fontAlgn="base" hangingPunct="0">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r" rtl="1" eaLnBrk="0" fontAlgn="base" hangingPunct="0">
        <a:spcBef>
          <a:spcPct val="20000"/>
        </a:spcBef>
        <a:spcAft>
          <a:spcPct val="0"/>
        </a:spcAft>
        <a:buClr>
          <a:srgbClr val="8FB08C"/>
        </a:buClr>
        <a:buChar char="•"/>
        <a:defRPr sz="2000" kern="1200">
          <a:solidFill>
            <a:schemeClr val="tx1"/>
          </a:solidFill>
          <a:latin typeface="+mn-lt"/>
          <a:ea typeface="+mn-ea"/>
          <a:cs typeface="+mn-cs"/>
        </a:defRPr>
      </a:lvl5pPr>
      <a:lvl6pPr marL="1645920" indent="-182880" algn="r" rtl="1"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r" rtl="1"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r" rtl="1"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eaLnBrk="1" fontAlgn="auto" hangingPunct="1">
              <a:spcAft>
                <a:spcPts val="0"/>
              </a:spcAft>
              <a:defRPr/>
            </a:pPr>
            <a:r>
              <a:rPr lang="he-IL" sz="3600" dirty="0" smtClean="0"/>
              <a:t>התפתחות האדם: בין תורשה לסביבה (חזרה) </a:t>
            </a:r>
            <a:endParaRPr lang="en-US" sz="2400" b="1" dirty="0"/>
          </a:p>
        </p:txBody>
      </p:sp>
      <p:sp>
        <p:nvSpPr>
          <p:cNvPr id="28675" name="Rectangle 3"/>
          <p:cNvSpPr>
            <a:spLocks noGrp="1" noChangeArrowheads="1"/>
          </p:cNvSpPr>
          <p:nvPr>
            <p:ph sz="quarter" idx="1"/>
          </p:nvPr>
        </p:nvSpPr>
        <p:spPr>
          <a:xfrm>
            <a:off x="301625" y="1527175"/>
            <a:ext cx="8504238" cy="4572000"/>
          </a:xfrm>
        </p:spPr>
        <p:txBody>
          <a:bodyPr/>
          <a:lstStyle/>
          <a:p>
            <a:pPr algn="just" eaLnBrk="1" hangingPunct="1">
              <a:lnSpc>
                <a:spcPct val="90000"/>
              </a:lnSpc>
            </a:pPr>
            <a:r>
              <a:rPr lang="he-IL" sz="2400" dirty="0" smtClean="0"/>
              <a:t>שאלת מפתח שמלווה את הפסיכולוגיה מראשיתה היא שאלת הטבע מול סביבה- האם היכולות האנושיות מולדות או נרכשות.</a:t>
            </a:r>
          </a:p>
          <a:p>
            <a:pPr algn="just" eaLnBrk="1" hangingPunct="1">
              <a:lnSpc>
                <a:spcPct val="90000"/>
              </a:lnSpc>
            </a:pPr>
            <a:r>
              <a:rPr lang="he-IL" sz="2400" dirty="0" smtClean="0"/>
              <a:t>"גישת הטבע" גורסת כי בני האדם נולדים עם ידע והבנה לגבי המציאות. הפילוסוף </a:t>
            </a:r>
            <a:r>
              <a:rPr lang="he-IL" sz="2400" b="1" dirty="0" smtClean="0"/>
              <a:t>רנה דקארט </a:t>
            </a:r>
            <a:r>
              <a:rPr lang="he-IL" sz="2400" dirty="0" smtClean="0"/>
              <a:t>תמך בגישה זו בכך שטען כי ישנם רעיונות מולדים (למשל אלוהים, העצמי, אקסיומה גיאומטרית, שלמות, אין סוף). תיאוריית האבולוציה של </a:t>
            </a:r>
            <a:r>
              <a:rPr lang="he-IL" sz="2400" b="1" dirty="0" smtClean="0"/>
              <a:t>דארווין</a:t>
            </a:r>
            <a:r>
              <a:rPr lang="he-IL" sz="2400" dirty="0" smtClean="0"/>
              <a:t> (1859) הדגישה את הבסיס הביולוגי של ההתפתחות האנושית והובילה זרם של תיאוריות ממשיכות שהדגישו את חשיבות התורשה. </a:t>
            </a:r>
          </a:p>
          <a:p>
            <a:pPr algn="just" eaLnBrk="1" hangingPunct="1">
              <a:lnSpc>
                <a:spcPct val="90000"/>
              </a:lnSpc>
            </a:pPr>
            <a:r>
              <a:rPr lang="he-IL" sz="2400" dirty="0" smtClean="0"/>
              <a:t>גישת הסביבה טוענת כי ידע נרכש דרך התנסות ואינטראקציה עם העולם. הפילוסוף בן המאה ה- 17 </a:t>
            </a:r>
            <a:r>
              <a:rPr lang="he-IL" sz="2400" b="1" dirty="0" smtClean="0"/>
              <a:t>ג'ון לוק</a:t>
            </a:r>
            <a:r>
              <a:rPr lang="he-IL" sz="2400" dirty="0" smtClean="0"/>
              <a:t> דחה את הטענה הפופולארית בזמנו כי התינוקות הם למעשה אנשים קטנים שמגיעים לעולם מצוידים ביכולות ובידע ופשוט צריכים לגדול על מנת שיכולות אלו יבוא לכדי ביטוי. הוא טען כי התינוק נולד כ"לוח חלק" ומתעצב בהתאם לחוויות החיים.</a:t>
            </a:r>
          </a:p>
          <a:p>
            <a:pPr algn="just" eaLnBrk="1" hangingPunct="1">
              <a:lnSpc>
                <a:spcPct val="90000"/>
              </a:lnSpc>
            </a:pPr>
            <a:endParaRPr lang="he-IL" sz="2400" dirty="0" smtClean="0"/>
          </a:p>
          <a:p>
            <a:pPr algn="just" eaLnBrk="1" hangingPunct="1">
              <a:lnSpc>
                <a:spcPct val="90000"/>
              </a:lnSpc>
              <a:buFont typeface="Wingdings 2" pitchFamily="18" charset="2"/>
              <a:buNone/>
            </a:pPr>
            <a:endParaRPr lang="he-IL" sz="2400" dirty="0" smtClean="0"/>
          </a:p>
          <a:p>
            <a:pPr algn="just" eaLnBrk="1" hangingPunct="1">
              <a:lnSpc>
                <a:spcPct val="90000"/>
              </a:lnSpc>
              <a:buFont typeface="Wingdings 2" pitchFamily="18" charset="2"/>
              <a:buNone/>
            </a:pPr>
            <a:endParaRPr lang="he-IL" sz="2400" dirty="0" smtClean="0"/>
          </a:p>
          <a:p>
            <a:pPr algn="just" eaLnBrk="1" hangingPunct="1">
              <a:lnSpc>
                <a:spcPct val="90000"/>
              </a:lnSpc>
              <a:buFont typeface="Wingdings 2" pitchFamily="18" charset="2"/>
              <a:buNone/>
            </a:pPr>
            <a:endParaRPr lang="he-IL" sz="2400" dirty="0" smtClean="0"/>
          </a:p>
        </p:txBody>
      </p:sp>
      <p:pic>
        <p:nvPicPr>
          <p:cNvPr id="28676" name="תמונה 3" descr="4.jpg"/>
          <p:cNvPicPr>
            <a:picLocks noChangeAspect="1"/>
          </p:cNvPicPr>
          <p:nvPr/>
        </p:nvPicPr>
        <p:blipFill>
          <a:blip r:embed="rId2"/>
          <a:srcRect/>
          <a:stretch>
            <a:fillRect/>
          </a:stretch>
        </p:blipFill>
        <p:spPr bwMode="auto">
          <a:xfrm>
            <a:off x="228600" y="5410200"/>
            <a:ext cx="1262063"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defRPr/>
            </a:pPr>
            <a:r>
              <a:rPr lang="he-IL" sz="3600" dirty="0" smtClean="0"/>
              <a:t>התפתחות האדם: בין תורשה לסביבה </a:t>
            </a:r>
            <a:endParaRPr lang="he-IL" sz="2000" dirty="0"/>
          </a:p>
        </p:txBody>
      </p:sp>
      <p:sp>
        <p:nvSpPr>
          <p:cNvPr id="30723" name="מציין מיקום תוכן 2"/>
          <p:cNvSpPr>
            <a:spLocks noGrp="1"/>
          </p:cNvSpPr>
          <p:nvPr>
            <p:ph sz="quarter" idx="1"/>
          </p:nvPr>
        </p:nvSpPr>
        <p:spPr>
          <a:xfrm>
            <a:off x="301625" y="1527175"/>
            <a:ext cx="8504238" cy="4572000"/>
          </a:xfrm>
        </p:spPr>
        <p:txBody>
          <a:bodyPr/>
          <a:lstStyle/>
          <a:p>
            <a:pPr algn="just"/>
            <a:r>
              <a:rPr lang="he-IL" dirty="0" smtClean="0"/>
              <a:t>כיום, רוב הפסיכולוגים מסכימים כי לתורשה ולסביבה מרכיב מרכזי וכי הם פועלים באינטראקציה תמידית על מנת להוביל את ההתפתחות. </a:t>
            </a:r>
          </a:p>
          <a:p>
            <a:pPr algn="just"/>
            <a:r>
              <a:rPr lang="he-IL" dirty="0" smtClean="0"/>
              <a:t>לתינוק בן יומו יש 100 ביליון נוירונים במוח שלו אבל מעט מאוד קשרים ביניהם. קשרים אלו מתפתחים במהלך ההתפתחות כאשר התפתחות זו מושפעת גם מגורמים גנטיים וגם מהגירויים שהילד מקבל מסביבתו בשנותיו הראשונות.</a:t>
            </a:r>
          </a:p>
          <a:p>
            <a:r>
              <a:rPr lang="he-IL" dirty="0" smtClean="0"/>
              <a:t>אינטראקציה בין תורשה לסביבה ניתן לראות גם בהשפעה של פעילות האם על העובר, וגם בכך שתרגול יכול לקדם התפתחות מוטורית ושפתיות.  </a:t>
            </a:r>
          </a:p>
          <a:p>
            <a:endParaRPr lang="he-IL" dirty="0" smtClean="0"/>
          </a:p>
        </p:txBody>
      </p:sp>
      <p:pic>
        <p:nvPicPr>
          <p:cNvPr id="30724" name="תמונה 3" descr="1203367825_s.jpg"/>
          <p:cNvPicPr>
            <a:picLocks noChangeAspect="1"/>
          </p:cNvPicPr>
          <p:nvPr/>
        </p:nvPicPr>
        <p:blipFill>
          <a:blip r:embed="rId2"/>
          <a:srcRect/>
          <a:stretch>
            <a:fillRect/>
          </a:stretch>
        </p:blipFill>
        <p:spPr bwMode="auto">
          <a:xfrm>
            <a:off x="76200" y="5943600"/>
            <a:ext cx="1066800" cy="800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534400" cy="758825"/>
          </a:xfrm>
        </p:spPr>
        <p:txBody>
          <a:bodyPr/>
          <a:lstStyle/>
          <a:p>
            <a:pPr>
              <a:defRPr/>
            </a:pPr>
            <a:r>
              <a:rPr lang="he-IL" sz="3600" dirty="0" smtClean="0"/>
              <a:t>גנטיקה ואבולוציית ההתנהגות</a:t>
            </a:r>
            <a:endParaRPr lang="he-IL" sz="3600" dirty="0"/>
          </a:p>
        </p:txBody>
      </p:sp>
      <p:sp>
        <p:nvSpPr>
          <p:cNvPr id="4" name="Content Placeholder 3"/>
          <p:cNvSpPr>
            <a:spLocks noGrp="1"/>
          </p:cNvSpPr>
          <p:nvPr>
            <p:ph sz="quarter" idx="1"/>
          </p:nvPr>
        </p:nvSpPr>
        <p:spPr/>
        <p:txBody>
          <a:bodyPr/>
          <a:lstStyle/>
          <a:p>
            <a:r>
              <a:rPr lang="he-IL" dirty="0" smtClean="0"/>
              <a:t>כיצד משפיעים גנים על ההתנהגות?</a:t>
            </a:r>
          </a:p>
          <a:p>
            <a:pPr lvl="1"/>
            <a:r>
              <a:rPr lang="he-IL" dirty="0" smtClean="0"/>
              <a:t>לכולנו עשרות אלפי גנים, אשר משפיעים על כל התכונות, ההתפתחות וההתנהגות שלנו.</a:t>
            </a:r>
            <a:r>
              <a:rPr lang="he-IL" dirty="0"/>
              <a:t> </a:t>
            </a:r>
            <a:r>
              <a:rPr lang="he-IL" dirty="0" smtClean="0"/>
              <a:t>החל מתכונות זניחות לכאורה ועד להשפעה על תוחלת החיים.</a:t>
            </a:r>
          </a:p>
          <a:p>
            <a:pPr lvl="1"/>
            <a:r>
              <a:rPr lang="he-IL" dirty="0" smtClean="0"/>
              <a:t>הגנים פועלים בשילוב עם ההשפעות הסביבתיות</a:t>
            </a:r>
            <a:r>
              <a:rPr lang="en-US" dirty="0" smtClean="0"/>
              <a:t>;</a:t>
            </a:r>
            <a:r>
              <a:rPr lang="he-IL" dirty="0" smtClean="0"/>
              <a:t> למשל גן שמגביר רגישות לחוויות דחק, יפעל באופן שונה על אנשים שעברו חוויות מלחיצות רבות לעומת אלה שלא עברו ארועים מלחיצים בחייהם.</a:t>
            </a:r>
          </a:p>
          <a:p>
            <a:pPr lvl="1"/>
            <a:r>
              <a:rPr lang="he-IL" dirty="0" smtClean="0"/>
              <a:t>כמו במקרה של מחשב שזקוק לחומרה ולתוכנה כדי לפעול, כך גם אנחנו פועלים בשילוב של הגנים ('חומרה') ושל הסביבה ('תוכנה'), וזקוקים לשניהם על מנת לתפקד.</a:t>
            </a:r>
          </a:p>
          <a:p>
            <a:pPr lvl="1"/>
            <a:r>
              <a:rPr lang="he-IL" dirty="0" smtClean="0"/>
              <a:t>הבדלים בין אנשים, מקורם בגנים (למשל ראיה), בסביבה (לימוד השפה העברית), או בשניהם (רוב התכונות הקיימות).</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dirty="0" smtClean="0"/>
              <a:t>גנטיקה ואבולוציית ההתנהגות</a:t>
            </a:r>
            <a:endParaRPr lang="he-IL" sz="3600" dirty="0"/>
          </a:p>
        </p:txBody>
      </p:sp>
      <p:sp>
        <p:nvSpPr>
          <p:cNvPr id="3" name="Content Placeholder 2"/>
          <p:cNvSpPr>
            <a:spLocks noGrp="1"/>
          </p:cNvSpPr>
          <p:nvPr>
            <p:ph sz="quarter" idx="1"/>
          </p:nvPr>
        </p:nvSpPr>
        <p:spPr/>
        <p:txBody>
          <a:bodyPr/>
          <a:lstStyle/>
          <a:p>
            <a:pPr>
              <a:lnSpc>
                <a:spcPct val="150000"/>
              </a:lnSpc>
            </a:pPr>
            <a:r>
              <a:rPr lang="he-IL" dirty="0" smtClean="0"/>
              <a:t>המחקר הגנטי תפס תאוצה במאה ה21. ביולוגים מיפו את הגנום האנושי (= הסט של כל הגנים שנמצאים על הכרומוזומים שלנו), ולכן רופאות שבודקות את הכרומוזומים שלך יכולות לנבא את הסבירות שלך לחלות במחלות שונות (לדוגמה: בהריון). נעשה שימוש בדם או בזרע למטרות משפטיות, לשם קביעת אשמה בפשע, הימצאות בזירת פשע וכו'.</a:t>
            </a:r>
            <a:endParaRPr lang="he-IL"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he-IL" sz="3600" dirty="0" smtClean="0"/>
              <a:t>כרומוזומים וגנים</a:t>
            </a:r>
            <a:endParaRPr lang="he-IL" sz="3600" dirty="0"/>
          </a:p>
        </p:txBody>
      </p:sp>
      <p:pic>
        <p:nvPicPr>
          <p:cNvPr id="8" name="Picture 2"/>
          <p:cNvPicPr>
            <a:picLocks noGrp="1" noChangeAspect="1" noChangeArrowheads="1"/>
          </p:cNvPicPr>
          <p:nvPr>
            <p:ph sz="half" idx="1"/>
          </p:nvPr>
        </p:nvPicPr>
        <p:blipFill>
          <a:blip r:embed="rId2"/>
          <a:stretch>
            <a:fillRect/>
          </a:stretch>
        </p:blipFill>
        <p:spPr bwMode="auto">
          <a:xfrm>
            <a:off x="563562" y="1607344"/>
            <a:ext cx="3514725" cy="4210050"/>
          </a:xfrm>
          <a:prstGeom prst="rect">
            <a:avLst/>
          </a:prstGeom>
          <a:noFill/>
          <a:ln w="9525">
            <a:noFill/>
            <a:miter lim="800000"/>
            <a:headEnd/>
            <a:tailEnd/>
          </a:ln>
          <a:effectLst/>
        </p:spPr>
      </p:pic>
      <p:pic>
        <p:nvPicPr>
          <p:cNvPr id="2050" name="Picture 2"/>
          <p:cNvPicPr>
            <a:picLocks noGrp="1" noChangeAspect="1" noChangeArrowheads="1"/>
          </p:cNvPicPr>
          <p:nvPr>
            <p:ph sz="half" idx="2"/>
          </p:nvPr>
        </p:nvPicPr>
        <p:blipFill>
          <a:blip r:embed="rId3"/>
          <a:srcRect/>
          <a:stretch>
            <a:fillRect/>
          </a:stretch>
        </p:blipFill>
        <p:spPr bwMode="auto">
          <a:xfrm>
            <a:off x="5029200" y="1524000"/>
            <a:ext cx="3569005" cy="46815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המרכיב התורשתי אצל בני האדם</a:t>
            </a:r>
            <a:endParaRPr lang="he-IL" dirty="0"/>
          </a:p>
        </p:txBody>
      </p:sp>
      <p:sp>
        <p:nvSpPr>
          <p:cNvPr id="3" name="Content Placeholder 2"/>
          <p:cNvSpPr>
            <a:spLocks noGrp="1"/>
          </p:cNvSpPr>
          <p:nvPr>
            <p:ph sz="quarter" idx="1"/>
          </p:nvPr>
        </p:nvSpPr>
        <p:spPr/>
        <p:txBody>
          <a:bodyPr/>
          <a:lstStyle/>
          <a:p>
            <a:pPr marL="288000">
              <a:spcBef>
                <a:spcPts val="1200"/>
              </a:spcBef>
            </a:pPr>
            <a:r>
              <a:rPr lang="he-IL" dirty="0" smtClean="0"/>
              <a:t>התורשה, משמעה, עד כמה תכונה מסויימת או התנהגות מסויימת, מקורה בגנים שלנו. </a:t>
            </a:r>
            <a:r>
              <a:rPr lang="he-IL" b="1" i="1" dirty="0" smtClean="0"/>
              <a:t>תורשתיות</a:t>
            </a:r>
            <a:r>
              <a:rPr lang="he-IL" dirty="0" smtClean="0"/>
              <a:t>: אומדן השונות בתוך האוכלוסיה, אשר מקורה בתורשה. נעה בין 0 ל 1 (עיוורון צבעים הינו בעל תורשתיות קרובה ל1).</a:t>
            </a:r>
          </a:p>
          <a:p>
            <a:pPr marL="288000">
              <a:spcBef>
                <a:spcPts val="1200"/>
              </a:spcBef>
            </a:pPr>
            <a:r>
              <a:rPr lang="he-IL" dirty="0" smtClean="0"/>
              <a:t>על מנת לחקור את התורשתיות של התנהגות מסויימת, חוקרות נעזרות במידע ממחקרי תאומים וממחקרי אימוץ.</a:t>
            </a:r>
          </a:p>
          <a:p>
            <a:pPr marL="288000">
              <a:spcBef>
                <a:spcPts val="1200"/>
              </a:spcBef>
            </a:pPr>
            <a:r>
              <a:rPr lang="he-IL" dirty="0" smtClean="0"/>
              <a:t>עדיין, ההערכות של מידת התורשתיות עשויות להיות מוטעות מכיוון שלא ניתן להפריד לחלוטין בין תורשה וסביבה. (דוגמה בשקף הבא)</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המרכיב התורשתי אצל בני האדם</a:t>
            </a:r>
            <a:endParaRPr lang="he-IL" dirty="0"/>
          </a:p>
        </p:txBody>
      </p:sp>
      <p:sp>
        <p:nvSpPr>
          <p:cNvPr id="3" name="Content Placeholder 2"/>
          <p:cNvSpPr>
            <a:spLocks noGrp="1"/>
          </p:cNvSpPr>
          <p:nvPr>
            <p:ph sz="quarter" idx="1"/>
          </p:nvPr>
        </p:nvSpPr>
        <p:spPr/>
        <p:txBody>
          <a:bodyPr/>
          <a:lstStyle/>
          <a:p>
            <a:pPr marL="360000">
              <a:spcBef>
                <a:spcPts val="1200"/>
              </a:spcBef>
              <a:spcAft>
                <a:spcPts val="600"/>
              </a:spcAft>
            </a:pPr>
            <a:r>
              <a:rPr lang="he-IL" dirty="0" smtClean="0"/>
              <a:t>גן שמביא לגובה רב + התפתחות בחברה שבה משחקים כדורסל </a:t>
            </a:r>
            <a:r>
              <a:rPr lang="he-IL" dirty="0" smtClean="0">
                <a:sym typeface="Wingdings" pitchFamily="2" charset="2"/>
              </a:rPr>
              <a:t> תשחק הרבה כדורסל  תהיה חלק מקבוצה, תקבל הדרכה ואימון ותשפר את יכולותיך  תחווה הצלחות ותקבל חיזוקים  ההערכה העצמית שלך תהיה גבוהה.</a:t>
            </a:r>
          </a:p>
          <a:p>
            <a:pPr marL="360000">
              <a:spcBef>
                <a:spcPts val="1200"/>
              </a:spcBef>
              <a:spcAft>
                <a:spcPts val="600"/>
              </a:spcAft>
            </a:pPr>
            <a:r>
              <a:rPr lang="he-IL" dirty="0" smtClean="0">
                <a:sym typeface="Wingdings" pitchFamily="2" charset="2"/>
              </a:rPr>
              <a:t>כלומר, משינוי (מוטציה) גנטי קטן בשילוב עם הסביבה המתאימה, יכול להיווצר שינוי משמעותי בחיים. </a:t>
            </a:r>
          </a:p>
          <a:p>
            <a:pPr marL="360000">
              <a:spcBef>
                <a:spcPts val="1200"/>
              </a:spcBef>
              <a:spcAft>
                <a:spcPts val="600"/>
              </a:spcAft>
            </a:pPr>
            <a:r>
              <a:rPr lang="he-IL" dirty="0" smtClean="0">
                <a:sym typeface="Wingdings" pitchFamily="2" charset="2"/>
              </a:rPr>
              <a:t>נקרא: </a:t>
            </a:r>
            <a:r>
              <a:rPr lang="he-IL" b="1" dirty="0" smtClean="0">
                <a:sym typeface="Wingdings" pitchFamily="2" charset="2"/>
              </a:rPr>
              <a:t>אפקט ההכפלה </a:t>
            </a:r>
            <a:r>
              <a:rPr lang="he-IL" dirty="0" smtClean="0">
                <a:sym typeface="Wingdings" pitchFamily="2" charset="2"/>
              </a:rPr>
              <a:t>(</a:t>
            </a:r>
            <a:r>
              <a:rPr lang="en-US" dirty="0" smtClean="0">
                <a:sym typeface="Wingdings" pitchFamily="2" charset="2"/>
              </a:rPr>
              <a:t>multiplier effect</a:t>
            </a:r>
            <a:r>
              <a:rPr lang="he-IL" dirty="0" smtClean="0">
                <a:sym typeface="Wingdings" pitchFamily="2" charset="2"/>
              </a:rPr>
              <a:t>): יתרון ראשוני קטן, לרוב גנטי, משנה את הסביבה ומגדיל את עצמו.</a:t>
            </a:r>
            <a:endParaRPr lang="he-IL"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המרכיב התורשתי אצל בני האדם – מחקרי תאומים</a:t>
            </a:r>
            <a:endParaRPr lang="he-IL" dirty="0"/>
          </a:p>
        </p:txBody>
      </p:sp>
      <p:sp>
        <p:nvSpPr>
          <p:cNvPr id="3" name="Content Placeholder 2"/>
          <p:cNvSpPr>
            <a:spLocks noGrp="1"/>
          </p:cNvSpPr>
          <p:nvPr>
            <p:ph sz="quarter" idx="1"/>
          </p:nvPr>
        </p:nvSpPr>
        <p:spPr/>
        <p:txBody>
          <a:bodyPr/>
          <a:lstStyle/>
          <a:p>
            <a:pPr>
              <a:lnSpc>
                <a:spcPct val="150000"/>
              </a:lnSpc>
            </a:pPr>
            <a:r>
              <a:rPr lang="he-IL" dirty="0" smtClean="0"/>
              <a:t>דרך אחת ללמוד על תורשתיות של תכונות שונות, היא באמצעות מחקרי תאומים.</a:t>
            </a:r>
          </a:p>
          <a:p>
            <a:pPr>
              <a:lnSpc>
                <a:spcPct val="150000"/>
              </a:lnSpc>
            </a:pPr>
            <a:r>
              <a:rPr lang="he-IL" dirty="0" smtClean="0"/>
              <a:t>שני סוגי תאומים: תאומים מונוזיגוטים, תאומים דיזיגוטים. </a:t>
            </a:r>
          </a:p>
          <a:p>
            <a:pPr>
              <a:lnSpc>
                <a:spcPct val="150000"/>
              </a:lnSpc>
            </a:pPr>
            <a:r>
              <a:rPr lang="he-IL" i="1" dirty="0" smtClean="0"/>
              <a:t>תאומים זהים</a:t>
            </a:r>
            <a:r>
              <a:rPr lang="he-IL" dirty="0" smtClean="0"/>
              <a:t>: מושג מטעה, לעיתים יהיו כמו מראה האחד לשניה, למשל אחד ימני והשניה שמאלית</a:t>
            </a:r>
            <a:r>
              <a:rPr lang="en-US" dirty="0" smtClean="0"/>
              <a:t>;</a:t>
            </a:r>
            <a:r>
              <a:rPr lang="he-IL" dirty="0" smtClean="0"/>
              <a:t> לעיתים אותו הגן, יופעל אצל האחת וישאר "רדום" אצל השני.</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533400"/>
            <a:ext cx="5867400" cy="609600"/>
          </a:xfrm>
        </p:spPr>
        <p:txBody>
          <a:bodyPr/>
          <a:lstStyle/>
          <a:p>
            <a:pPr algn="ctr"/>
            <a:r>
              <a:rPr lang="he-IL" sz="2000" dirty="0" smtClean="0"/>
              <a:t>המרכיב התורשתי אצל בני האדם – מחקרי תאומים</a:t>
            </a:r>
            <a:endParaRPr lang="he-IL" sz="2000" dirty="0"/>
          </a:p>
        </p:txBody>
      </p:sp>
      <p:pic>
        <p:nvPicPr>
          <p:cNvPr id="3074" name="Picture 2"/>
          <p:cNvPicPr>
            <a:picLocks noGrp="1" noChangeAspect="1" noChangeArrowheads="1"/>
          </p:cNvPicPr>
          <p:nvPr>
            <p:ph type="pic" idx="1"/>
          </p:nvPr>
        </p:nvPicPr>
        <p:blipFill>
          <a:blip r:embed="rId2"/>
          <a:srcRect t="2300" b="2300"/>
          <a:stretch>
            <a:fillRect/>
          </a:stretch>
        </p:blipFill>
        <p:spPr bwMode="auto">
          <a:xfrm>
            <a:off x="2895600" y="1295400"/>
            <a:ext cx="5867400" cy="4267200"/>
          </a:xfrm>
          <a:prstGeom prst="rect">
            <a:avLst/>
          </a:prstGeom>
          <a:noFill/>
          <a:ln w="9525">
            <a:noFill/>
            <a:miter lim="800000"/>
            <a:headEnd/>
            <a:tailEnd/>
          </a:ln>
          <a:effectLst/>
        </p:spPr>
      </p:pic>
      <p:sp>
        <p:nvSpPr>
          <p:cNvPr id="5" name="Text Placeholder 4"/>
          <p:cNvSpPr>
            <a:spLocks noGrp="1"/>
          </p:cNvSpPr>
          <p:nvPr>
            <p:ph type="body" sz="half" idx="2"/>
          </p:nvPr>
        </p:nvSpPr>
        <p:spPr/>
        <p:txBody>
          <a:bodyPr/>
          <a:lstStyle/>
          <a:p>
            <a:r>
              <a:rPr lang="he-IL" sz="2400" dirty="0" smtClean="0"/>
              <a:t>תאומים מונוזיגוטים: נוצרו מביצית אחת, שהופרתה ע"י זרע אחד. הם בעלי כרומוזומים וגנים זהים.</a:t>
            </a:r>
          </a:p>
          <a:p>
            <a:r>
              <a:rPr lang="he-IL" sz="2400" dirty="0" smtClean="0"/>
              <a:t>תאומים דיזיגוטים: נוצרו משתי ביציות שונות, אשר הופרו ע"י שני זרעים שונים. חולקים מחצית מהגנים שלהם, כמו כל אח ואחות.</a:t>
            </a:r>
            <a:endParaRPr lang="he-IL"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מחקרי תאומים</a:t>
            </a:r>
            <a:endParaRPr lang="he-IL" dirty="0"/>
          </a:p>
        </p:txBody>
      </p:sp>
      <p:sp>
        <p:nvSpPr>
          <p:cNvPr id="3" name="Content Placeholder 2"/>
          <p:cNvSpPr>
            <a:spLocks noGrp="1"/>
          </p:cNvSpPr>
          <p:nvPr>
            <p:ph sz="quarter" idx="1"/>
          </p:nvPr>
        </p:nvSpPr>
        <p:spPr>
          <a:xfrm>
            <a:off x="304800" y="1447800"/>
            <a:ext cx="8503920" cy="4572000"/>
          </a:xfrm>
        </p:spPr>
        <p:txBody>
          <a:bodyPr/>
          <a:lstStyle/>
          <a:p>
            <a:pPr>
              <a:lnSpc>
                <a:spcPct val="150000"/>
              </a:lnSpc>
              <a:spcBef>
                <a:spcPts val="0"/>
              </a:spcBef>
            </a:pPr>
            <a:r>
              <a:rPr lang="he-IL" dirty="0" smtClean="0"/>
              <a:t>במחקרים הנ"ל, אם ימצא, למשל, שתאומים דיזיגוטים חולקים דימיון גדול מאוד בתכונה מסויימת, כמעט כמו תאומים מונוזיגוטים, אזי נגיד שאותה התכונה הינה בעלת תורשתיות נמוכה, כי המטען הגנטי שלהם רחוק מלהיות זהה.</a:t>
            </a:r>
          </a:p>
          <a:p>
            <a:pPr>
              <a:lnSpc>
                <a:spcPct val="150000"/>
              </a:lnSpc>
              <a:spcBef>
                <a:spcPts val="0"/>
              </a:spcBef>
            </a:pPr>
            <a:r>
              <a:rPr lang="he-IL" dirty="0" smtClean="0"/>
              <a:t>כאשר תאומים מונוזיגוטים חולקים דמיון רב יותר בתכונה מסויימת, נסיק כי לתכונה זו תורשתיות גבוהה. מבוסס על ההנחה ששני סוגי התאומים חולקים את סביבתם באופן דומה.</a:t>
            </a:r>
          </a:p>
          <a:p>
            <a:pPr>
              <a:lnSpc>
                <a:spcPct val="150000"/>
              </a:lnSpc>
              <a:spcBef>
                <a:spcPts val="0"/>
              </a:spcBef>
            </a:pPr>
            <a:r>
              <a:rPr lang="he-IL" dirty="0" smtClean="0"/>
              <a:t>מחקרים נוספים נערכים על תאומים מונוזיגוטים שלא גדלו יחד.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מחקרי תאומים</a:t>
            </a:r>
            <a:endParaRPr lang="he-IL" dirty="0"/>
          </a:p>
        </p:txBody>
      </p:sp>
      <p:pic>
        <p:nvPicPr>
          <p:cNvPr id="4098" name="Picture 2"/>
          <p:cNvPicPr>
            <a:picLocks noGrp="1" noChangeAspect="1" noChangeArrowheads="1"/>
          </p:cNvPicPr>
          <p:nvPr>
            <p:ph sz="half" idx="1"/>
          </p:nvPr>
        </p:nvPicPr>
        <p:blipFill>
          <a:blip r:embed="rId2"/>
          <a:stretch>
            <a:fillRect/>
          </a:stretch>
        </p:blipFill>
        <p:spPr bwMode="auto">
          <a:xfrm>
            <a:off x="533400" y="1524000"/>
            <a:ext cx="3582394" cy="4681538"/>
          </a:xfrm>
          <a:prstGeom prst="rect">
            <a:avLst/>
          </a:prstGeom>
          <a:noFill/>
          <a:ln w="9525">
            <a:noFill/>
            <a:miter lim="800000"/>
            <a:headEnd/>
            <a:tailEnd/>
          </a:ln>
          <a:effectLst/>
        </p:spPr>
      </p:pic>
      <p:sp>
        <p:nvSpPr>
          <p:cNvPr id="5" name="Content Placeholder 4"/>
          <p:cNvSpPr>
            <a:spLocks noGrp="1"/>
          </p:cNvSpPr>
          <p:nvPr>
            <p:ph sz="half" idx="2"/>
          </p:nvPr>
        </p:nvSpPr>
        <p:spPr/>
        <p:txBody>
          <a:bodyPr/>
          <a:lstStyle/>
          <a:p>
            <a:r>
              <a:rPr lang="he-IL" dirty="0" smtClean="0"/>
              <a:t>ג'ים לואיס וג'ים ספרינגר: הופרדו בלידתם ונלקחו לאימוץ.</a:t>
            </a:r>
          </a:p>
          <a:p>
            <a:r>
              <a:rPr lang="he-IL" dirty="0" smtClean="0"/>
              <a:t>תחביבים: נגרות ושרטוט, בנו ספסל סביב עץ בחצר ביתם.</a:t>
            </a:r>
          </a:p>
          <a:p>
            <a:r>
              <a:rPr lang="he-IL" dirty="0" smtClean="0"/>
              <a:t>עובדים כסגני שריף.</a:t>
            </a:r>
          </a:p>
          <a:p>
            <a:r>
              <a:rPr lang="he-IL" dirty="0" smtClean="0"/>
              <a:t>כוססים ציפורניים, עלו במשקל באותו גיל, מעשנים אותו סוג של סיגריות, נוהגים בשברולט.</a:t>
            </a:r>
          </a:p>
          <a:p>
            <a:r>
              <a:rPr lang="he-IL" dirty="0" smtClean="0"/>
              <a:t>התחתנו עם לינדה, התגרשו והתחתנו עם בטי. בן: ג'יימס אלן (</a:t>
            </a:r>
            <a:r>
              <a:rPr lang="en-US" dirty="0" smtClean="0"/>
              <a:t>Alan</a:t>
            </a:r>
            <a:r>
              <a:rPr lang="he-IL" dirty="0" smtClean="0"/>
              <a:t>)</a:t>
            </a:r>
            <a:r>
              <a:rPr lang="en-US" dirty="0" smtClean="0"/>
              <a:t>;</a:t>
            </a:r>
            <a:r>
              <a:rPr lang="he-IL" dirty="0" smtClean="0"/>
              <a:t> ג'יימס אלן (</a:t>
            </a:r>
            <a:r>
              <a:rPr lang="en-US" dirty="0" smtClean="0"/>
              <a:t>Allen</a:t>
            </a:r>
            <a:r>
              <a:rPr lang="he-IL" dirty="0" smtClean="0"/>
              <a:t>). כלב בשם טוי.</a:t>
            </a:r>
            <a:endParaRPr lang="he-IL"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e-IL" dirty="0" smtClean="0"/>
              <a:t>מחקרי תאומים</a:t>
            </a:r>
            <a:endParaRPr lang="he-IL" dirty="0"/>
          </a:p>
        </p:txBody>
      </p:sp>
      <p:sp>
        <p:nvSpPr>
          <p:cNvPr id="6" name="Content Placeholder 5"/>
          <p:cNvSpPr>
            <a:spLocks noGrp="1"/>
          </p:cNvSpPr>
          <p:nvPr>
            <p:ph sz="quarter" idx="1"/>
          </p:nvPr>
        </p:nvSpPr>
        <p:spPr/>
        <p:txBody>
          <a:bodyPr/>
          <a:lstStyle/>
          <a:p>
            <a:r>
              <a:rPr lang="he-IL" dirty="0" smtClean="0"/>
              <a:t>דוגמאות אנקדוטליות נוספות</a:t>
            </a:r>
          </a:p>
          <a:p>
            <a:pPr lvl="1"/>
            <a:r>
              <a:rPr lang="he-IL" dirty="0" smtClean="0"/>
              <a:t>טבעות על 7 אצבעות.</a:t>
            </a:r>
          </a:p>
          <a:p>
            <a:pPr lvl="1"/>
            <a:r>
              <a:rPr lang="he-IL" dirty="0" smtClean="0"/>
              <a:t>שימוש באותם סוגים של משחת שיניים, קרם גילוח, שמפו וסיגריות. שלחו זה לזה את אותן המתנות.</a:t>
            </a:r>
          </a:p>
          <a:p>
            <a:pPr lvl="1"/>
            <a:r>
              <a:rPr lang="he-IL" dirty="0" smtClean="0"/>
              <a:t>נכנסים למים בהליכה אחורה ורק עד הברכיים.</a:t>
            </a:r>
          </a:p>
          <a:p>
            <a:r>
              <a:rPr lang="he-IL" dirty="0" smtClean="0"/>
              <a:t>מחקרים של כ100 זוגות תאומים משני הסוגים, אשר גדלו בנפרד, מצאו כי תאומים מונוזיגוטים דומים יותר ב:</a:t>
            </a:r>
          </a:p>
          <a:p>
            <a:pPr lvl="1"/>
            <a:r>
              <a:rPr lang="he-IL" dirty="0" smtClean="0"/>
              <a:t>סוגי התחביבים, העדפה מקצועית, מבחני אישיות, רמת האמון בזולת, אמונות פוליטיות, סיכויי הצבעה, שביעות רצון מהעבודה ומהחיים בכלל, סיכוי לחלות במחלת נפש, שתיית קפה ומיץ, והעדפת יקיצה מוקדמת על פני הליכה לישון בשעה מאוחרת.</a:t>
            </a:r>
          </a:p>
          <a:p>
            <a:r>
              <a:rPr lang="he-IL" dirty="0" smtClean="0"/>
              <a:t>מסקנה: לגנים השפעה נרחבת על ההתנהגות</a:t>
            </a:r>
          </a:p>
          <a:p>
            <a:pPr lvl="1"/>
            <a:endParaRPr lang="he-IL"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e-IL" dirty="0" smtClean="0"/>
              <a:t>המרכיב התורשתי אצל בני האדם – מחקרי אימוץ</a:t>
            </a:r>
            <a:endParaRPr lang="he-IL" dirty="0"/>
          </a:p>
        </p:txBody>
      </p:sp>
      <p:sp>
        <p:nvSpPr>
          <p:cNvPr id="6" name="Content Placeholder 5"/>
          <p:cNvSpPr>
            <a:spLocks noGrp="1"/>
          </p:cNvSpPr>
          <p:nvPr>
            <p:ph sz="quarter" idx="1"/>
          </p:nvPr>
        </p:nvSpPr>
        <p:spPr/>
        <p:txBody>
          <a:bodyPr/>
          <a:lstStyle/>
          <a:p>
            <a:r>
              <a:rPr lang="he-IL" dirty="0" smtClean="0"/>
              <a:t>דרך נוספת ללמוד תורשתיות הינה באמצעות מחקרים על ילדים מאומצים.</a:t>
            </a:r>
          </a:p>
          <a:p>
            <a:pPr lvl="1"/>
            <a:r>
              <a:rPr lang="he-IL" dirty="0" smtClean="0"/>
              <a:t>דמיון להורים המאמצים </a:t>
            </a:r>
            <a:r>
              <a:rPr lang="he-IL" dirty="0" smtClean="0">
                <a:sym typeface="Wingdings" pitchFamily="2" charset="2"/>
              </a:rPr>
              <a:t> השפעת הסביבה</a:t>
            </a:r>
          </a:p>
          <a:p>
            <a:pPr lvl="1"/>
            <a:r>
              <a:rPr lang="he-IL" dirty="0" smtClean="0">
                <a:sym typeface="Wingdings" pitchFamily="2" charset="2"/>
              </a:rPr>
              <a:t>דמיון להורים הביולוגים  השפעת הגנים, תורשתיות גבוהה</a:t>
            </a:r>
          </a:p>
          <a:p>
            <a:r>
              <a:rPr lang="he-IL" dirty="0" smtClean="0">
                <a:sym typeface="Wingdings" pitchFamily="2" charset="2"/>
              </a:rPr>
              <a:t>לעיתים קשה להסיק מסקנות. למשל, הראו כי לילדים מאומצים שעברו מעצר היו אמהות ביולוגיות בעלות היסטוריה פלילית. יתכן שמעיד על השפעה גנטית, אולם האם הביולוגית סיפקה את הסביבה שלפני הלידה. יתכן שעישנה, שתתה, השתמשה בסמים וכך פגעה בהתפתחות העובר.</a:t>
            </a:r>
          </a:p>
          <a:p>
            <a:r>
              <a:rPr lang="he-IL" dirty="0" smtClean="0">
                <a:sym typeface="Wingdings" pitchFamily="2" charset="2"/>
              </a:rPr>
              <a:t>קשה לבחון באופן מלא כי אין שונות במשפחות המאמצות. למשל, אין אפשרות לדעת מה תהיה ההשפעה של גדילה עם הורה אלכוהוליסט במקרה כזה, מכיוון שלרוב לא יתנו להורה אלכוהוליסט לאמץ. </a:t>
            </a:r>
            <a:endParaRPr lang="he-IL"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e-IL" dirty="0" smtClean="0"/>
              <a:t>כיצד משפיעים הגנים על ההתנהגות</a:t>
            </a:r>
            <a:endParaRPr lang="he-IL" dirty="0"/>
          </a:p>
        </p:txBody>
      </p:sp>
      <p:sp>
        <p:nvSpPr>
          <p:cNvPr id="6" name="Content Placeholder 5"/>
          <p:cNvSpPr>
            <a:spLocks noGrp="1"/>
          </p:cNvSpPr>
          <p:nvPr>
            <p:ph sz="quarter" idx="1"/>
          </p:nvPr>
        </p:nvSpPr>
        <p:spPr/>
        <p:txBody>
          <a:bodyPr/>
          <a:lstStyle/>
          <a:p>
            <a:pPr>
              <a:lnSpc>
                <a:spcPct val="150000"/>
              </a:lnSpc>
            </a:pPr>
            <a:r>
              <a:rPr lang="he-IL" dirty="0" smtClean="0"/>
              <a:t>באמצעות מחקרי תאומים ואימוץ, נמצא כי לכל תכונה שנבדקה היתה רמה מסויימת של תורשתיות (בדידות, נוירוטיות, זמן צפיה בטלויזיה, מסירות דתית), למעט הבחירה בזרם הדתי אליו ישתייך האדם.</a:t>
            </a:r>
            <a:endParaRPr lang="he-IL"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כיצד משפיעים הגנים על ההתנהגות</a:t>
            </a:r>
            <a:endParaRPr lang="he-IL" dirty="0"/>
          </a:p>
        </p:txBody>
      </p:sp>
      <p:sp>
        <p:nvSpPr>
          <p:cNvPr id="3" name="Content Placeholder 2"/>
          <p:cNvSpPr>
            <a:spLocks noGrp="1"/>
          </p:cNvSpPr>
          <p:nvPr>
            <p:ph sz="quarter" idx="1"/>
          </p:nvPr>
        </p:nvSpPr>
        <p:spPr/>
        <p:txBody>
          <a:bodyPr/>
          <a:lstStyle/>
          <a:p>
            <a:r>
              <a:rPr lang="he-IL" dirty="0" smtClean="0"/>
              <a:t>השפעות ישירות ועקיפות:</a:t>
            </a:r>
          </a:p>
          <a:p>
            <a:pPr lvl="1">
              <a:lnSpc>
                <a:spcPct val="150000"/>
              </a:lnSpc>
            </a:pPr>
            <a:r>
              <a:rPr lang="he-IL" dirty="0" smtClean="0"/>
              <a:t>הגנים שולטים בהתפתחות המוח, ייצור נוירוטרנסמיטורים ורצפטורים. </a:t>
            </a:r>
          </a:p>
          <a:p>
            <a:pPr lvl="1">
              <a:lnSpc>
                <a:spcPct val="150000"/>
              </a:lnSpc>
            </a:pPr>
            <a:r>
              <a:rPr lang="he-IL" dirty="0" smtClean="0"/>
              <a:t>הם משפיעים גם מחוץ למערכת העצבים, למשל רגישות ללקטוז תשפיע על צריכת החלב ומוצרים אחרים. </a:t>
            </a:r>
          </a:p>
          <a:p>
            <a:pPr lvl="1">
              <a:lnSpc>
                <a:spcPct val="150000"/>
              </a:lnSpc>
            </a:pPr>
            <a:r>
              <a:rPr lang="he-IL" dirty="0" smtClean="0"/>
              <a:t>הגנים משפיעים על ההתנהגות גם דרך האנטומיה של הגוף: למשל מישהו שנולד יפה במיוחד, הרבה אנשים יחייכו אליו, יזמינו אותו למסיבות וינסו להתחבר איתו, הוא יפתח ביטחון עצמי גבוה וכישורים חברתיים מצויינים. כך, הגנים שינו את ההתנהגות על ידי שינוי היחס מהסביבה.</a:t>
            </a:r>
            <a:endParaRPr lang="he-IL"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כיצד משפיעים הגנים על ההתנהגות</a:t>
            </a:r>
            <a:endParaRPr lang="he-IL" dirty="0"/>
          </a:p>
        </p:txBody>
      </p:sp>
      <p:sp>
        <p:nvSpPr>
          <p:cNvPr id="3" name="Content Placeholder 2"/>
          <p:cNvSpPr>
            <a:spLocks noGrp="1"/>
          </p:cNvSpPr>
          <p:nvPr>
            <p:ph sz="quarter" idx="1"/>
          </p:nvPr>
        </p:nvSpPr>
        <p:spPr/>
        <p:txBody>
          <a:bodyPr/>
          <a:lstStyle/>
          <a:p>
            <a:r>
              <a:rPr lang="he-IL" dirty="0" smtClean="0"/>
              <a:t>אינטראקציה בין תורשה וסביבה</a:t>
            </a:r>
          </a:p>
          <a:p>
            <a:pPr lvl="1">
              <a:lnSpc>
                <a:spcPct val="150000"/>
              </a:lnSpc>
            </a:pPr>
            <a:r>
              <a:rPr lang="he-IL" b="1" dirty="0" smtClean="0"/>
              <a:t>אינטראקציה</a:t>
            </a:r>
            <a:r>
              <a:rPr lang="he-IL" dirty="0" smtClean="0"/>
              <a:t>: מקרה שבו ההשפעה של משתנה מסוים מושפעת ממשתנה אחר. הדרך בה אנו מגיבים לחוויות שונות תלויה במידה רבה בגנים שלנו.</a:t>
            </a:r>
          </a:p>
          <a:p>
            <a:pPr lvl="1">
              <a:lnSpc>
                <a:spcPct val="150000"/>
              </a:lnSpc>
            </a:pPr>
            <a:r>
              <a:rPr lang="he-IL" dirty="0" smtClean="0"/>
              <a:t>דוגמה: אנשים עם גנים שונים מגיבים אחרת לשימוש בסמים שונים. תהיה מי שניקוטין ימכר אותה במהירות ומי שתגלה עמידות יחסית לחומר. יהיה מי שבשימוש במריחואנה יחווה היי והנאה, ומי שהסם יעורר בו חרדה.</a:t>
            </a:r>
          </a:p>
          <a:p>
            <a:pPr lvl="1">
              <a:lnSpc>
                <a:spcPct val="150000"/>
              </a:lnSpc>
            </a:pPr>
            <a:r>
              <a:rPr lang="he-IL" dirty="0" smtClean="0"/>
              <a:t>במחקר התגלתה השפעת אורכו של גן מסוים על הדרך בה ילדים מגיבים לתמיכה חברתית</a:t>
            </a:r>
            <a:r>
              <a:rPr lang="en-US" dirty="0" smtClean="0"/>
              <a:t>;</a:t>
            </a:r>
            <a:r>
              <a:rPr lang="he-IL" dirty="0" smtClean="0"/>
              <a:t> יהיו כאלה שתמיכה חברתית תגביר בהם ביישנות, וכאלה שבהם הביישנות תפחת. כאן התורשה או הסביבה לבדן לא יגרמו לאפקט, רק שילוב של שתיהן.</a:t>
            </a:r>
          </a:p>
          <a:p>
            <a:pPr lvl="1"/>
            <a:endParaRPr lang="he-IL"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כיצד משפיעים הגנים על ההתנהגות</a:t>
            </a:r>
            <a:endParaRPr lang="he-IL" dirty="0"/>
          </a:p>
        </p:txBody>
      </p:sp>
      <p:sp>
        <p:nvSpPr>
          <p:cNvPr id="3" name="Content Placeholder 2"/>
          <p:cNvSpPr>
            <a:spLocks noGrp="1"/>
          </p:cNvSpPr>
          <p:nvPr>
            <p:ph sz="quarter" idx="1"/>
          </p:nvPr>
        </p:nvSpPr>
        <p:spPr>
          <a:xfrm>
            <a:off x="301752" y="1527048"/>
            <a:ext cx="8503920" cy="4797552"/>
          </a:xfrm>
        </p:spPr>
        <p:txBody>
          <a:bodyPr/>
          <a:lstStyle/>
          <a:p>
            <a:r>
              <a:rPr lang="he-IL" dirty="0" smtClean="0"/>
              <a:t>אינטראקציה בין תורשה וסביבה – המשך</a:t>
            </a:r>
          </a:p>
          <a:p>
            <a:pPr lvl="1">
              <a:lnSpc>
                <a:spcPct val="150000"/>
              </a:lnSpc>
            </a:pPr>
            <a:r>
              <a:rPr lang="he-IL" dirty="0" smtClean="0"/>
              <a:t>דוגמה נוספת: </a:t>
            </a:r>
            <a:r>
              <a:rPr lang="he-IL" b="1" dirty="0" smtClean="0"/>
              <a:t>טמפרמנט</a:t>
            </a:r>
            <a:r>
              <a:rPr lang="he-IL" dirty="0" smtClean="0"/>
              <a:t> (הגדרה: נטיה בסיסית לפעלתנות/חוסר פעלתנות, מוחצנות/מופנמות, להגיב בעוצמה או במתינות לגירויים). מחקרי תאומים הראו השפעה גנטית חזקה על הנטיה. השפעות סביבתיות מחזקות את הנטיה הטבעית.</a:t>
            </a:r>
          </a:p>
          <a:p>
            <a:pPr lvl="1">
              <a:lnSpc>
                <a:spcPct val="150000"/>
              </a:lnSpc>
              <a:buNone/>
            </a:pPr>
            <a:r>
              <a:rPr lang="he-IL" dirty="0" smtClean="0"/>
              <a:t>טמפרמנט אינטנסיבי ומוחצן </a:t>
            </a:r>
            <a:r>
              <a:rPr lang="he-IL" dirty="0" smtClean="0">
                <a:sym typeface="Wingdings" pitchFamily="2" charset="2"/>
              </a:rPr>
              <a:t> תבחר חברים מוחצנים ותעסוק בפעילויות מעוררות  מעודד את ההחצנה והפעלתנות.</a:t>
            </a:r>
          </a:p>
          <a:p>
            <a:pPr lvl="1">
              <a:lnSpc>
                <a:spcPct val="150000"/>
              </a:lnSpc>
            </a:pPr>
            <a:r>
              <a:rPr lang="en-US" dirty="0" smtClean="0">
                <a:sym typeface="Wingdings" pitchFamily="2" charset="2"/>
              </a:rPr>
              <a:t>-PKU</a:t>
            </a:r>
            <a:r>
              <a:rPr lang="he-IL" dirty="0" smtClean="0">
                <a:sym typeface="Wingdings" pitchFamily="2" charset="2"/>
              </a:rPr>
              <a:t> מצב גנטי תורשתי שבו אי אפשר לעכל פנילאלאנין. צריכה שלו גורמת לפיגור, הימנעות ממנו מגנה על המוח.</a:t>
            </a:r>
            <a:endParaRPr lang="he-IL" dirty="0" smtClean="0"/>
          </a:p>
          <a:p>
            <a:pPr lvl="1"/>
            <a:endParaRPr lang="he-IL" dirty="0" smtClean="0"/>
          </a:p>
          <a:p>
            <a:endParaRPr lang="he-IL"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200" dirty="0" smtClean="0"/>
              <a:t>גנטיקה ואבולוציית ההתנהגות</a:t>
            </a:r>
            <a:endParaRPr lang="he-IL" dirty="0"/>
          </a:p>
        </p:txBody>
      </p:sp>
      <p:sp>
        <p:nvSpPr>
          <p:cNvPr id="5" name="Content Placeholder 4"/>
          <p:cNvSpPr>
            <a:spLocks noGrp="1"/>
          </p:cNvSpPr>
          <p:nvPr>
            <p:ph sz="quarter" idx="1"/>
          </p:nvPr>
        </p:nvSpPr>
        <p:spPr/>
        <p:txBody>
          <a:bodyPr/>
          <a:lstStyle/>
          <a:p>
            <a:r>
              <a:rPr lang="he-IL" dirty="0" smtClean="0"/>
              <a:t>מדוע יש לך את הגנים שלך? מכיוון שהורייך היו בעלי אותם הגנים, והם שרדו זמן רב מספיק על מנת להתרבות.</a:t>
            </a:r>
          </a:p>
          <a:p>
            <a:r>
              <a:rPr lang="he-IL" dirty="0" smtClean="0"/>
              <a:t>בכל נקודה בזמן, פרטים בתוך כל קהילה שהיא, הינם בעלי שונות גנטית. המוטציות מספקות ואריאציות גנטיות חדשות. פרטים מסויימים מתרבים יותר מאחרים והגנים המוצלחים מתחזקים בדור הבא. </a:t>
            </a:r>
          </a:p>
          <a:p>
            <a:r>
              <a:rPr lang="he-IL" dirty="0" smtClean="0"/>
              <a:t>התוצאה – </a:t>
            </a:r>
            <a:r>
              <a:rPr lang="he-IL" b="1" dirty="0" smtClean="0"/>
              <a:t>אבולוציה</a:t>
            </a:r>
            <a:r>
              <a:rPr lang="he-IL" dirty="0" smtClean="0"/>
              <a:t>: שינוי הדרגתי בשכיחות גנים שונים מדור לדור.</a:t>
            </a:r>
          </a:p>
          <a:p>
            <a:r>
              <a:rPr lang="he-IL" dirty="0" smtClean="0"/>
              <a:t>גם לגנים שכיום לא ברור מה היתרון שבהם, היה יתרון בעבר, כאשר הם 'נבחרו' בתהליך הברירה הטבעית (יש גם אפשרות של התרבות מקרית).</a:t>
            </a:r>
          </a:p>
          <a:p>
            <a:pPr lvl="1"/>
            <a:r>
              <a:rPr lang="he-IL" dirty="0" smtClean="0"/>
              <a:t>גן של אכילת יתר.</a:t>
            </a:r>
          </a:p>
          <a:p>
            <a:pPr lvl="1"/>
            <a:r>
              <a:rPr lang="he-IL" dirty="0" smtClean="0"/>
              <a:t>רפלקסים אצל תינוקות: אחיזה, יניקה, הליכה.</a:t>
            </a:r>
            <a:endParaRPr lang="he-IL" dirty="0"/>
          </a:p>
        </p:txBody>
      </p:sp>
      <p:pic>
        <p:nvPicPr>
          <p:cNvPr id="8" name="Picture 7" descr="תינוק מחזיק אצבע.jpg"/>
          <p:cNvPicPr>
            <a:picLocks noChangeAspect="1"/>
          </p:cNvPicPr>
          <p:nvPr/>
        </p:nvPicPr>
        <p:blipFill>
          <a:blip r:embed="rId2"/>
          <a:stretch>
            <a:fillRect/>
          </a:stretch>
        </p:blipFill>
        <p:spPr>
          <a:xfrm>
            <a:off x="838200" y="5181600"/>
            <a:ext cx="1647825" cy="109537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200" dirty="0" smtClean="0"/>
              <a:t>גנטיקה ואבולוציית ההתנהגות</a:t>
            </a:r>
            <a:endParaRPr lang="he-IL" dirty="0"/>
          </a:p>
        </p:txBody>
      </p:sp>
      <p:sp>
        <p:nvSpPr>
          <p:cNvPr id="3" name="Content Placeholder 2"/>
          <p:cNvSpPr>
            <a:spLocks noGrp="1"/>
          </p:cNvSpPr>
          <p:nvPr>
            <p:ph sz="quarter" idx="1"/>
          </p:nvPr>
        </p:nvSpPr>
        <p:spPr/>
        <p:txBody>
          <a:bodyPr/>
          <a:lstStyle/>
          <a:p>
            <a:r>
              <a:rPr lang="he-IL" dirty="0" smtClean="0"/>
              <a:t>העובר והוולד: </a:t>
            </a:r>
          </a:p>
          <a:p>
            <a:pPr lvl="1"/>
            <a:r>
              <a:rPr lang="he-IL" dirty="0" smtClean="0"/>
              <a:t>כולנו נוצרים מביצית מופרית, שלאורך ההריון מתפתחת לעובר שומע, זז ובעל פעילות מוחית המבחינה למשל בין שינה וערות. </a:t>
            </a:r>
          </a:p>
          <a:p>
            <a:pPr lvl="1"/>
            <a:r>
              <a:rPr lang="he-IL" dirty="0" smtClean="0"/>
              <a:t>העובר מקבל מזון מאמא. אמהות הסובלות מתת תזונה יולדות ילדים קטנים יותר. ככל שהוולד קטן יותר וככל שנולד מוקדם יותר, כך עולה הסיכוי לבעיות קוגניטיביות בהמשך החיים, קשיי למידה וקשיים רגשיים.</a:t>
            </a:r>
          </a:p>
          <a:p>
            <a:pPr lvl="1"/>
            <a:r>
              <a:rPr lang="he-IL" dirty="0" smtClean="0"/>
              <a:t>הסבר אפשרי: לידה מוקדמת או במשקל נמוך פוגעת בהתפתחות המוח.</a:t>
            </a:r>
          </a:p>
          <a:p>
            <a:pPr lvl="1"/>
            <a:r>
              <a:rPr lang="he-IL" dirty="0" smtClean="0"/>
              <a:t>שאלה: למה התינוק נולד כפי שנולד? לעיתים אמא בתת תזונה, חולה, צורכת סמים וכו'.</a:t>
            </a:r>
          </a:p>
          <a:p>
            <a:pPr lvl="1"/>
            <a:r>
              <a:rPr lang="he-IL" dirty="0" smtClean="0"/>
              <a:t>בדיקה במחקרי תאומים, כשאחד נולד קטן מהשני. ברוב המקרים מתפתחים דומה.</a:t>
            </a:r>
          </a:p>
          <a:p>
            <a:pPr lvl="1"/>
            <a:r>
              <a:rPr lang="he-IL" dirty="0" smtClean="0"/>
              <a:t>תסמונת אלכוהול עוברית</a:t>
            </a:r>
            <a:r>
              <a:rPr lang="en-US" dirty="0" smtClean="0"/>
              <a:t>Fetal alcohol syndrome) </a:t>
            </a:r>
            <a:r>
              <a:rPr lang="he-IL" dirty="0" smtClean="0"/>
              <a:t>): ככל שהאם שותה יותר, העובר פגוע יותר. נמצא שהאלכוהול מפריע למוח להתפתח ומעודד הריסה של תאים. עדיין, יהיו ילדים שיתגברו על מכשולים רבים ויתפקדו היטב.</a:t>
            </a:r>
            <a:endParaRPr lang="he-IL"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dirty="0" smtClean="0"/>
              <a:t>גנטיקה ואבולוציית ההתנהגות - סיכום</a:t>
            </a:r>
            <a:endParaRPr lang="he-IL" dirty="0"/>
          </a:p>
        </p:txBody>
      </p:sp>
      <p:sp>
        <p:nvSpPr>
          <p:cNvPr id="3" name="Content Placeholder 2"/>
          <p:cNvSpPr>
            <a:spLocks noGrp="1"/>
          </p:cNvSpPr>
          <p:nvPr>
            <p:ph sz="quarter" idx="1"/>
          </p:nvPr>
        </p:nvSpPr>
        <p:spPr/>
        <p:txBody>
          <a:bodyPr/>
          <a:lstStyle/>
          <a:p>
            <a:r>
              <a:rPr lang="he-IL" dirty="0" smtClean="0"/>
              <a:t>הויכוח בין תורשה וסביבה.</a:t>
            </a:r>
          </a:p>
          <a:p>
            <a:r>
              <a:rPr lang="he-IL" dirty="0" smtClean="0"/>
              <a:t>גנים והשפעתם על התורשה.</a:t>
            </a:r>
          </a:p>
          <a:p>
            <a:r>
              <a:rPr lang="he-IL" dirty="0" smtClean="0"/>
              <a:t>תורשתיות, למידה באמצעות מחקרי תאומים ומחקרי אימוץ.</a:t>
            </a:r>
          </a:p>
          <a:p>
            <a:r>
              <a:rPr lang="he-IL" dirty="0" smtClean="0"/>
              <a:t>כיצד גנים משפיעים על ההתנהגות? משנים את הכימיה במוח, משפיעים על הגוף ובכך משנים את ההתנהגות.</a:t>
            </a:r>
          </a:p>
          <a:p>
            <a:r>
              <a:rPr lang="he-IL" dirty="0" smtClean="0"/>
              <a:t>אינטראקציה בין תורשה וסביבה. השפעת הגן תלויה גם בסביבה ובחוויות.</a:t>
            </a:r>
          </a:p>
          <a:p>
            <a:r>
              <a:rPr lang="he-IL" dirty="0" smtClean="0"/>
              <a:t>אבולוציה: גנים שמשפרים סיכויי הישרדות מועברים הלאה.</a:t>
            </a:r>
          </a:p>
          <a:p>
            <a:r>
              <a:rPr lang="he-IL" dirty="0" smtClean="0"/>
              <a:t>התפתחות תרום לידתית, חשיפה לסמים ולאלכוהול מפחיתה פעילות מוחית ומביאה להרס נוירונים. למרות זאת, יהיו כאלה שתפקודם ישמר</a:t>
            </a:r>
          </a:p>
          <a:p>
            <a:endParaRPr lang="he-IL"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אזרחי">
  <a:themeElements>
    <a:clrScheme name="אזרחי">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אזרחי">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אזרחי">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34958</TotalTime>
  <Words>1714</Words>
  <Application>Microsoft Office PowerPoint</Application>
  <PresentationFormat>On-screen Show (4:3)</PresentationFormat>
  <Paragraphs>98</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אזרחי</vt:lpstr>
      <vt:lpstr>התפתחות האדם: בין תורשה לסביבה (חזרה) </vt:lpstr>
      <vt:lpstr>התפתחות האדם: בין תורשה לסביבה </vt:lpstr>
      <vt:lpstr>גנטיקה ואבולוציית ההתנהגות</vt:lpstr>
      <vt:lpstr>גנטיקה ואבולוציית ההתנהגות</vt:lpstr>
      <vt:lpstr>כרומוזומים וגנים</vt:lpstr>
      <vt:lpstr>המרכיב התורשתי אצל בני האדם</vt:lpstr>
      <vt:lpstr>המרכיב התורשתי אצל בני האדם</vt:lpstr>
      <vt:lpstr>המרכיב התורשתי אצל בני האדם – מחקרי תאומים</vt:lpstr>
      <vt:lpstr>המרכיב התורשתי אצל בני האדם – מחקרי תאומים</vt:lpstr>
      <vt:lpstr>מחקרי תאומים</vt:lpstr>
      <vt:lpstr>מחקרי תאומים</vt:lpstr>
      <vt:lpstr>מחקרי תאומים</vt:lpstr>
      <vt:lpstr>המרכיב התורשתי אצל בני האדם – מחקרי אימוץ</vt:lpstr>
      <vt:lpstr>כיצד משפיעים הגנים על ההתנהגות</vt:lpstr>
      <vt:lpstr>כיצד משפיעים הגנים על ההתנהגות</vt:lpstr>
      <vt:lpstr>כיצד משפיעים הגנים על ההתנהגות</vt:lpstr>
      <vt:lpstr>כיצד משפיעים הגנים על ההתנהגות</vt:lpstr>
      <vt:lpstr>גנטיקה ואבולוציית ההתנהגות</vt:lpstr>
      <vt:lpstr>גנטיקה ואבולוציית ההתנהגות</vt:lpstr>
      <vt:lpstr>גנטיקה ואבולוציית ההתנהגות - סיכום</vt:lpstr>
    </vt:vector>
  </TitlesOfParts>
  <Company>TAU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מבוא לפסיכולוגיה</dc:title>
  <dc:creator>soclib-pc</dc:creator>
  <cp:lastModifiedBy>User</cp:lastModifiedBy>
  <cp:revision>847</cp:revision>
  <dcterms:created xsi:type="dcterms:W3CDTF">2010-02-22T12:33:27Z</dcterms:created>
  <dcterms:modified xsi:type="dcterms:W3CDTF">2014-05-11T15:51:47Z</dcterms:modified>
</cp:coreProperties>
</file>